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8" r:id="rId3"/>
    <p:sldId id="273" r:id="rId4"/>
    <p:sldId id="274" r:id="rId5"/>
    <p:sldId id="275" r:id="rId6"/>
    <p:sldId id="258" r:id="rId7"/>
    <p:sldId id="264" r:id="rId8"/>
    <p:sldId id="282" r:id="rId9"/>
    <p:sldId id="271" r:id="rId10"/>
    <p:sldId id="279" r:id="rId11"/>
    <p:sldId id="280" r:id="rId12"/>
    <p:sldId id="284" r:id="rId13"/>
    <p:sldId id="299" r:id="rId14"/>
    <p:sldId id="302" r:id="rId15"/>
    <p:sldId id="301" r:id="rId16"/>
    <p:sldId id="304" r:id="rId17"/>
    <p:sldId id="259" r:id="rId18"/>
    <p:sldId id="260" r:id="rId19"/>
    <p:sldId id="261" r:id="rId20"/>
    <p:sldId id="262" r:id="rId21"/>
    <p:sldId id="263" r:id="rId22"/>
    <p:sldId id="306" r:id="rId23"/>
    <p:sldId id="283" r:id="rId24"/>
    <p:sldId id="266" r:id="rId25"/>
    <p:sldId id="268" r:id="rId26"/>
    <p:sldId id="285" r:id="rId27"/>
    <p:sldId id="278" r:id="rId28"/>
    <p:sldId id="303" r:id="rId29"/>
    <p:sldId id="297" r:id="rId30"/>
    <p:sldId id="277" r:id="rId31"/>
    <p:sldId id="265" r:id="rId32"/>
    <p:sldId id="291" r:id="rId33"/>
    <p:sldId id="289" r:id="rId34"/>
    <p:sldId id="292" r:id="rId35"/>
    <p:sldId id="276" r:id="rId36"/>
    <p:sldId id="287" r:id="rId37"/>
    <p:sldId id="295" r:id="rId38"/>
    <p:sldId id="267" r:id="rId39"/>
    <p:sldId id="298" r:id="rId40"/>
    <p:sldId id="30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402"/>
    <a:srgbClr val="FF3300"/>
    <a:srgbClr val="3333FF"/>
    <a:srgbClr val="BD4A47"/>
    <a:srgbClr val="B23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610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9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Вузы Омска в РИНЦ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ОмГТУ</c:v>
                </c:pt>
                <c:pt idx="1">
                  <c:v>ОмГУ</c:v>
                </c:pt>
                <c:pt idx="2">
                  <c:v>ОмГМА</c:v>
                </c:pt>
                <c:pt idx="3">
                  <c:v>СибАДИ</c:v>
                </c:pt>
                <c:pt idx="4">
                  <c:v>ОмГУПС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2614</c:v>
                </c:pt>
                <c:pt idx="1">
                  <c:v>1359</c:v>
                </c:pt>
                <c:pt idx="2">
                  <c:v>717</c:v>
                </c:pt>
                <c:pt idx="3">
                  <c:v>765</c:v>
                </c:pt>
                <c:pt idx="4">
                  <c:v>1221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ОмГТУ</c:v>
                </c:pt>
                <c:pt idx="1">
                  <c:v>ОмГУ</c:v>
                </c:pt>
                <c:pt idx="2">
                  <c:v>ОмГМА</c:v>
                </c:pt>
                <c:pt idx="3">
                  <c:v>СибАДИ</c:v>
                </c:pt>
                <c:pt idx="4">
                  <c:v>ОмГУПС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2966</c:v>
                </c:pt>
                <c:pt idx="1">
                  <c:v>1729</c:v>
                </c:pt>
                <c:pt idx="2">
                  <c:v>877</c:v>
                </c:pt>
                <c:pt idx="3">
                  <c:v>728</c:v>
                </c:pt>
                <c:pt idx="4">
                  <c:v>1388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ОмГТУ</c:v>
                </c:pt>
                <c:pt idx="1">
                  <c:v>ОмГУ</c:v>
                </c:pt>
                <c:pt idx="2">
                  <c:v>ОмГМА</c:v>
                </c:pt>
                <c:pt idx="3">
                  <c:v>СибАДИ</c:v>
                </c:pt>
                <c:pt idx="4">
                  <c:v>ОмГУПС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457</c:v>
                </c:pt>
                <c:pt idx="1">
                  <c:v>746</c:v>
                </c:pt>
                <c:pt idx="2">
                  <c:v>441</c:v>
                </c:pt>
                <c:pt idx="3">
                  <c:v>1046</c:v>
                </c:pt>
                <c:pt idx="4">
                  <c:v>528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77152"/>
        <c:axId val="103391232"/>
      </c:barChart>
      <c:catAx>
        <c:axId val="10337715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3391232"/>
        <c:crosses val="autoZero"/>
        <c:auto val="1"/>
        <c:lblAlgn val="ctr"/>
        <c:lblOffset val="100"/>
        <c:noMultiLvlLbl val="0"/>
      </c:catAx>
      <c:valAx>
        <c:axId val="1033912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33771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spPr>
    <a:blipFill>
      <a:blip xmlns:r="http://schemas.openxmlformats.org/officeDocument/2006/relationships" r:embed="rId2"/>
      <a:tile tx="0" ty="0" sx="100000" sy="100000" flip="none" algn="tl"/>
    </a:blipFill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ОмГТУ в БД </a:t>
            </a:r>
            <a:r>
              <a:rPr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WoS </a:t>
            </a:r>
            <a:r>
              <a:rPr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 </a:t>
            </a:r>
            <a:r>
              <a:rPr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</a:t>
            </a:r>
            <a:endParaRPr lang="ru-RU"/>
          </a:p>
        </c:rich>
      </c:tx>
      <c:layout/>
      <c:overlay val="0"/>
      <c:spPr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0.10826689596472752"/>
          <c:y val="0.13955323589837187"/>
          <c:w val="0.87278433709385828"/>
          <c:h val="0.4152141510007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BD4A47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</c:v>
                </c:pt>
                <c:pt idx="1">
                  <c:v>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</c:v>
                </c:pt>
                <c:pt idx="1">
                  <c:v>35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106</c:v>
                </c:pt>
                <c:pt idx="1">
                  <c:v>72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148</c:v>
                </c:pt>
                <c:pt idx="1">
                  <c:v>232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WoS</c:v>
                </c:pt>
                <c:pt idx="1">
                  <c:v>Sc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159</c:v>
                </c:pt>
                <c:pt idx="1">
                  <c:v>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518976"/>
        <c:axId val="103520512"/>
      </c:barChart>
      <c:catAx>
        <c:axId val="103518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3520512"/>
        <c:crosses val="autoZero"/>
        <c:auto val="1"/>
        <c:lblAlgn val="ctr"/>
        <c:lblOffset val="100"/>
        <c:noMultiLvlLbl val="0"/>
      </c:catAx>
      <c:valAx>
        <c:axId val="103520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351897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c:spPr>
    </c:plotArea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Омск в БД </a:t>
            </a:r>
            <a:r>
              <a:rPr lang="en-US" dirty="0" err="1" smtClean="0"/>
              <a:t>WoS</a:t>
            </a:r>
            <a:r>
              <a:rPr lang="en-US" dirty="0" smtClean="0"/>
              <a:t> </a:t>
            </a:r>
            <a:r>
              <a:rPr lang="en-US" dirty="0" err="1" smtClean="0"/>
              <a:t>Sc</a:t>
            </a:r>
            <a:r>
              <a:rPr lang="en-US" dirty="0" smtClean="0"/>
              <a:t> </a:t>
            </a:r>
            <a:r>
              <a:rPr lang="ru-RU" dirty="0" smtClean="0"/>
              <a:t>2012-2016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OмГТУ</c:v>
                </c:pt>
                <c:pt idx="1">
                  <c:v>ОмГУ</c:v>
                </c:pt>
                <c:pt idx="2">
                  <c:v>ОмГМА</c:v>
                </c:pt>
                <c:pt idx="3">
                  <c:v>ОмГПУ</c:v>
                </c:pt>
                <c:pt idx="4">
                  <c:v>ОмГУПС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589</c:v>
                </c:pt>
                <c:pt idx="1">
                  <c:v>257</c:v>
                </c:pt>
                <c:pt idx="2">
                  <c:v>63</c:v>
                </c:pt>
                <c:pt idx="3">
                  <c:v>74</c:v>
                </c:pt>
                <c:pt idx="4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WoS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OмГТУ</c:v>
                </c:pt>
                <c:pt idx="1">
                  <c:v>ОмГУ</c:v>
                </c:pt>
                <c:pt idx="2">
                  <c:v>ОмГМА</c:v>
                </c:pt>
                <c:pt idx="3">
                  <c:v>ОмГПУ</c:v>
                </c:pt>
                <c:pt idx="4">
                  <c:v>ОмГУПС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462</c:v>
                </c:pt>
                <c:pt idx="1">
                  <c:v>203</c:v>
                </c:pt>
                <c:pt idx="2">
                  <c:v>42</c:v>
                </c:pt>
                <c:pt idx="3">
                  <c:v>63</c:v>
                </c:pt>
                <c:pt idx="4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03339904"/>
        <c:axId val="103341440"/>
      </c:barChart>
      <c:catAx>
        <c:axId val="10333990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3341440"/>
        <c:crosses val="autoZero"/>
        <c:auto val="1"/>
        <c:lblAlgn val="ctr"/>
        <c:lblOffset val="100"/>
        <c:noMultiLvlLbl val="0"/>
      </c:catAx>
      <c:valAx>
        <c:axId val="1033414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3399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en-US"/>
          </a:p>
        </c:txPr>
      </c:dTable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spPr>
    <a:gradFill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</a:gra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D5945-CB72-4C64-A230-6CB6E317AC4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F699D9-5391-4E44-8D12-7FD09E7B5FA9}">
      <dgm:prSet phldrT="[Текст]" custT="1"/>
      <dgm:spPr/>
      <dgm:t>
        <a:bodyPr/>
        <a:lstStyle/>
        <a:p>
          <a:r>
            <a:rPr lang="ru-RU" sz="1800" b="1" dirty="0" smtClean="0"/>
            <a:t>Место работы</a:t>
          </a:r>
          <a:br>
            <a:rPr lang="ru-RU" sz="1800" b="1" dirty="0" smtClean="0"/>
          </a:br>
          <a:r>
            <a:rPr lang="ru-RU" sz="1800" b="1" dirty="0" smtClean="0"/>
            <a:t>(</a:t>
          </a:r>
          <a:r>
            <a:rPr lang="ru-RU" sz="1800" b="1" dirty="0" err="1" smtClean="0"/>
            <a:t>аффилиация</a:t>
          </a:r>
          <a:r>
            <a:rPr lang="ru-RU" sz="1800" b="1" dirty="0" smtClean="0"/>
            <a:t> с другими организациями)</a:t>
          </a:r>
          <a:endParaRPr lang="ru-RU" sz="1800" b="1" dirty="0"/>
        </a:p>
      </dgm:t>
    </dgm:pt>
    <dgm:pt modelId="{7D5AC764-8B60-47E5-A5F9-52712643A129}" type="parTrans" cxnId="{DBFE898D-0574-4123-9F6F-43498DABFD94}">
      <dgm:prSet/>
      <dgm:spPr/>
      <dgm:t>
        <a:bodyPr/>
        <a:lstStyle/>
        <a:p>
          <a:endParaRPr lang="ru-RU"/>
        </a:p>
      </dgm:t>
    </dgm:pt>
    <dgm:pt modelId="{E4B6328C-E1CD-4034-9AAD-172EF4248B19}" type="sibTrans" cxnId="{DBFE898D-0574-4123-9F6F-43498DABFD94}">
      <dgm:prSet/>
      <dgm:spPr/>
      <dgm:t>
        <a:bodyPr/>
        <a:lstStyle/>
        <a:p>
          <a:endParaRPr lang="ru-RU"/>
        </a:p>
      </dgm:t>
    </dgm:pt>
    <dgm:pt modelId="{C18BE2E8-1523-4DC1-A0E5-7E5913BC39AF}">
      <dgm:prSet phldrT="[Текст]" custT="1"/>
      <dgm:spPr/>
      <dgm:t>
        <a:bodyPr/>
        <a:lstStyle/>
        <a:p>
          <a:r>
            <a:rPr lang="en-US" sz="5500" dirty="0" smtClean="0"/>
            <a:t>       </a:t>
          </a:r>
          <a:r>
            <a:rPr lang="ru-RU" sz="2400" dirty="0" smtClean="0"/>
            <a:t>Авторские коды</a:t>
          </a:r>
          <a:endParaRPr lang="ru-RU" sz="2400" dirty="0"/>
        </a:p>
      </dgm:t>
    </dgm:pt>
    <dgm:pt modelId="{412A44C0-9BBF-4CB5-85F3-7E293F9F86E4}" type="parTrans" cxnId="{81A81376-FE0B-492C-AF84-528D437BBA41}">
      <dgm:prSet/>
      <dgm:spPr/>
      <dgm:t>
        <a:bodyPr/>
        <a:lstStyle/>
        <a:p>
          <a:endParaRPr lang="ru-RU"/>
        </a:p>
      </dgm:t>
    </dgm:pt>
    <dgm:pt modelId="{C0101053-1E60-4EE2-9220-73D398F34B89}" type="sibTrans" cxnId="{81A81376-FE0B-492C-AF84-528D437BBA41}">
      <dgm:prSet/>
      <dgm:spPr/>
      <dgm:t>
        <a:bodyPr/>
        <a:lstStyle/>
        <a:p>
          <a:endParaRPr lang="ru-RU"/>
        </a:p>
      </dgm:t>
    </dgm:pt>
    <dgm:pt modelId="{072F1240-BA1F-4DB3-A8D7-2F93D637B430}">
      <dgm:prSet phldrT="[Текст]" custT="1"/>
      <dgm:spPr/>
      <dgm:t>
        <a:bodyPr/>
        <a:lstStyle/>
        <a:p>
          <a:r>
            <a:rPr lang="ru-RU" sz="1800" b="1" dirty="0" smtClean="0"/>
            <a:t>Публикации </a:t>
          </a:r>
          <a:br>
            <a:rPr lang="ru-RU" sz="1800" b="1" dirty="0" smtClean="0"/>
          </a:br>
          <a:r>
            <a:rPr lang="ru-RU" sz="1800" b="1" dirty="0" smtClean="0"/>
            <a:t>(связь с реферативными и полнотекстовыми базами данных и/или ведущими информационно-аналитическими системами).</a:t>
          </a:r>
        </a:p>
        <a:p>
          <a:r>
            <a:rPr lang="ru-RU" sz="1800" b="1" dirty="0" smtClean="0"/>
            <a:t>В том числе в научных социальных сетях. </a:t>
          </a:r>
          <a:endParaRPr lang="ru-RU" sz="1800" b="1" dirty="0"/>
        </a:p>
      </dgm:t>
    </dgm:pt>
    <dgm:pt modelId="{1672BAC9-058E-4701-81F8-9CEE38754307}" type="parTrans" cxnId="{E351371E-7E43-4610-BA50-5AE542A523EF}">
      <dgm:prSet/>
      <dgm:spPr/>
      <dgm:t>
        <a:bodyPr/>
        <a:lstStyle/>
        <a:p>
          <a:endParaRPr lang="ru-RU"/>
        </a:p>
      </dgm:t>
    </dgm:pt>
    <dgm:pt modelId="{9F04757B-F6A8-4BD6-9A14-7BC283683FCD}" type="sibTrans" cxnId="{E351371E-7E43-4610-BA50-5AE542A523EF}">
      <dgm:prSet/>
      <dgm:spPr/>
      <dgm:t>
        <a:bodyPr/>
        <a:lstStyle/>
        <a:p>
          <a:endParaRPr lang="ru-RU"/>
        </a:p>
      </dgm:t>
    </dgm:pt>
    <dgm:pt modelId="{129DAD6E-F723-4E82-8EE2-C3F88758C4AF}" type="pres">
      <dgm:prSet presAssocID="{0A5D5945-CB72-4C64-A230-6CB6E317AC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B5A3FBD-8CA9-4ABC-A4E1-6912A061717E}" type="pres">
      <dgm:prSet presAssocID="{0A5D5945-CB72-4C64-A230-6CB6E317AC45}" presName="Name1" presStyleCnt="0"/>
      <dgm:spPr/>
    </dgm:pt>
    <dgm:pt modelId="{95CA8DDA-9213-4169-BE0E-97BF3B3BA827}" type="pres">
      <dgm:prSet presAssocID="{0A5D5945-CB72-4C64-A230-6CB6E317AC45}" presName="cycle" presStyleCnt="0"/>
      <dgm:spPr/>
    </dgm:pt>
    <dgm:pt modelId="{BF369B26-EC39-453B-BCDE-073136ACBB49}" type="pres">
      <dgm:prSet presAssocID="{0A5D5945-CB72-4C64-A230-6CB6E317AC45}" presName="srcNode" presStyleLbl="node1" presStyleIdx="0" presStyleCnt="3"/>
      <dgm:spPr/>
    </dgm:pt>
    <dgm:pt modelId="{0AE388DB-B25F-4782-BD5A-0C4205A27F33}" type="pres">
      <dgm:prSet presAssocID="{0A5D5945-CB72-4C64-A230-6CB6E317AC45}" presName="conn" presStyleLbl="parChTrans1D2" presStyleIdx="0" presStyleCnt="1"/>
      <dgm:spPr/>
      <dgm:t>
        <a:bodyPr/>
        <a:lstStyle/>
        <a:p>
          <a:endParaRPr lang="ru-RU"/>
        </a:p>
      </dgm:t>
    </dgm:pt>
    <dgm:pt modelId="{CEE3DBE0-1EEB-4D6B-B0C6-40E1AAE5A4D3}" type="pres">
      <dgm:prSet presAssocID="{0A5D5945-CB72-4C64-A230-6CB6E317AC45}" presName="extraNode" presStyleLbl="node1" presStyleIdx="0" presStyleCnt="3"/>
      <dgm:spPr/>
    </dgm:pt>
    <dgm:pt modelId="{936089A0-C6E9-4507-9483-EE39E74EFC07}" type="pres">
      <dgm:prSet presAssocID="{0A5D5945-CB72-4C64-A230-6CB6E317AC45}" presName="dstNode" presStyleLbl="node1" presStyleIdx="0" presStyleCnt="3"/>
      <dgm:spPr/>
    </dgm:pt>
    <dgm:pt modelId="{2C4960CF-BB73-4D9F-A696-3DE5E4BB1171}" type="pres">
      <dgm:prSet presAssocID="{E4F699D9-5391-4E44-8D12-7FD09E7B5FA9}" presName="text_1" presStyleLbl="node1" presStyleIdx="0" presStyleCnt="3" custScaleX="69587" custLinFactNeighborX="15278" custLinFactNeighborY="-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E9F46-E949-4787-89C0-580D848CDC60}" type="pres">
      <dgm:prSet presAssocID="{E4F699D9-5391-4E44-8D12-7FD09E7B5FA9}" presName="accent_1" presStyleCnt="0"/>
      <dgm:spPr/>
    </dgm:pt>
    <dgm:pt modelId="{A0BEC6ED-31D8-46D5-936B-E0CD43C615AC}" type="pres">
      <dgm:prSet presAssocID="{E4F699D9-5391-4E44-8D12-7FD09E7B5FA9}" presName="accentRepeatNode" presStyleLbl="solidFgAcc1" presStyleIdx="0" presStyleCnt="3"/>
      <dgm:spPr/>
    </dgm:pt>
    <dgm:pt modelId="{F8CF62D2-0AE1-41EB-B065-28CB8CD1CDDD}" type="pres">
      <dgm:prSet presAssocID="{C18BE2E8-1523-4DC1-A0E5-7E5913BC39AF}" presName="text_2" presStyleLbl="node1" presStyleIdx="1" presStyleCnt="3" custLinFactNeighborX="-407" custLinFactNeighborY="1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43248-253F-4E37-B9C8-A476FC6B042D}" type="pres">
      <dgm:prSet presAssocID="{C18BE2E8-1523-4DC1-A0E5-7E5913BC39AF}" presName="accent_2" presStyleCnt="0"/>
      <dgm:spPr/>
    </dgm:pt>
    <dgm:pt modelId="{27E239F9-7166-47CB-B1B7-0EB337B4E830}" type="pres">
      <dgm:prSet presAssocID="{C18BE2E8-1523-4DC1-A0E5-7E5913BC39AF}" presName="accentRepeatNode" presStyleLbl="solidFgAcc1" presStyleIdx="1" presStyleCnt="3"/>
      <dgm:spPr/>
    </dgm:pt>
    <dgm:pt modelId="{69006344-BD3B-4CD1-ADF5-7475EEF73A25}" type="pres">
      <dgm:prSet presAssocID="{072F1240-BA1F-4DB3-A8D7-2F93D637B430}" presName="text_3" presStyleLbl="node1" presStyleIdx="2" presStyleCnt="3" custScaleY="171398" custLinFactNeighborX="883" custLinFactNeighborY="13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AFA0B-9862-45C3-9604-514427C3D3EF}" type="pres">
      <dgm:prSet presAssocID="{072F1240-BA1F-4DB3-A8D7-2F93D637B430}" presName="accent_3" presStyleCnt="0"/>
      <dgm:spPr/>
    </dgm:pt>
    <dgm:pt modelId="{0265A5AF-3132-434F-9022-1378E25ABA70}" type="pres">
      <dgm:prSet presAssocID="{072F1240-BA1F-4DB3-A8D7-2F93D637B430}" presName="accentRepeatNode" presStyleLbl="solidFgAcc1" presStyleIdx="2" presStyleCnt="3"/>
      <dgm:spPr/>
    </dgm:pt>
  </dgm:ptLst>
  <dgm:cxnLst>
    <dgm:cxn modelId="{C60864D0-48E2-4AFA-953A-76968163A0F0}" type="presOf" srcId="{072F1240-BA1F-4DB3-A8D7-2F93D637B430}" destId="{69006344-BD3B-4CD1-ADF5-7475EEF73A25}" srcOrd="0" destOrd="0" presId="urn:microsoft.com/office/officeart/2008/layout/VerticalCurvedList"/>
    <dgm:cxn modelId="{277C2399-7EE0-49BE-B624-7A74C278BABA}" type="presOf" srcId="{0A5D5945-CB72-4C64-A230-6CB6E317AC45}" destId="{129DAD6E-F723-4E82-8EE2-C3F88758C4AF}" srcOrd="0" destOrd="0" presId="urn:microsoft.com/office/officeart/2008/layout/VerticalCurvedList"/>
    <dgm:cxn modelId="{29123D57-B3CA-4465-91B0-4A2D948E9F02}" type="presOf" srcId="{E4B6328C-E1CD-4034-9AAD-172EF4248B19}" destId="{0AE388DB-B25F-4782-BD5A-0C4205A27F33}" srcOrd="0" destOrd="0" presId="urn:microsoft.com/office/officeart/2008/layout/VerticalCurvedList"/>
    <dgm:cxn modelId="{E351371E-7E43-4610-BA50-5AE542A523EF}" srcId="{0A5D5945-CB72-4C64-A230-6CB6E317AC45}" destId="{072F1240-BA1F-4DB3-A8D7-2F93D637B430}" srcOrd="2" destOrd="0" parTransId="{1672BAC9-058E-4701-81F8-9CEE38754307}" sibTransId="{9F04757B-F6A8-4BD6-9A14-7BC283683FCD}"/>
    <dgm:cxn modelId="{81A81376-FE0B-492C-AF84-528D437BBA41}" srcId="{0A5D5945-CB72-4C64-A230-6CB6E317AC45}" destId="{C18BE2E8-1523-4DC1-A0E5-7E5913BC39AF}" srcOrd="1" destOrd="0" parTransId="{412A44C0-9BBF-4CB5-85F3-7E293F9F86E4}" sibTransId="{C0101053-1E60-4EE2-9220-73D398F34B89}"/>
    <dgm:cxn modelId="{49AEB491-397A-407A-962B-BF21A863BFDB}" type="presOf" srcId="{C18BE2E8-1523-4DC1-A0E5-7E5913BC39AF}" destId="{F8CF62D2-0AE1-41EB-B065-28CB8CD1CDDD}" srcOrd="0" destOrd="0" presId="urn:microsoft.com/office/officeart/2008/layout/VerticalCurvedList"/>
    <dgm:cxn modelId="{B8D2D4E5-ED28-48E0-8049-FC6ABB936C40}" type="presOf" srcId="{E4F699D9-5391-4E44-8D12-7FD09E7B5FA9}" destId="{2C4960CF-BB73-4D9F-A696-3DE5E4BB1171}" srcOrd="0" destOrd="0" presId="urn:microsoft.com/office/officeart/2008/layout/VerticalCurvedList"/>
    <dgm:cxn modelId="{DBFE898D-0574-4123-9F6F-43498DABFD94}" srcId="{0A5D5945-CB72-4C64-A230-6CB6E317AC45}" destId="{E4F699D9-5391-4E44-8D12-7FD09E7B5FA9}" srcOrd="0" destOrd="0" parTransId="{7D5AC764-8B60-47E5-A5F9-52712643A129}" sibTransId="{E4B6328C-E1CD-4034-9AAD-172EF4248B19}"/>
    <dgm:cxn modelId="{B600459D-B981-43C7-A93E-29574BFC8FFB}" type="presParOf" srcId="{129DAD6E-F723-4E82-8EE2-C3F88758C4AF}" destId="{EB5A3FBD-8CA9-4ABC-A4E1-6912A061717E}" srcOrd="0" destOrd="0" presId="urn:microsoft.com/office/officeart/2008/layout/VerticalCurvedList"/>
    <dgm:cxn modelId="{83786DA1-1302-412B-B53C-01FB5AA2F01E}" type="presParOf" srcId="{EB5A3FBD-8CA9-4ABC-A4E1-6912A061717E}" destId="{95CA8DDA-9213-4169-BE0E-97BF3B3BA827}" srcOrd="0" destOrd="0" presId="urn:microsoft.com/office/officeart/2008/layout/VerticalCurvedList"/>
    <dgm:cxn modelId="{3591B801-08C4-45E6-8576-5BB73CA4AB28}" type="presParOf" srcId="{95CA8DDA-9213-4169-BE0E-97BF3B3BA827}" destId="{BF369B26-EC39-453B-BCDE-073136ACBB49}" srcOrd="0" destOrd="0" presId="urn:microsoft.com/office/officeart/2008/layout/VerticalCurvedList"/>
    <dgm:cxn modelId="{C9FD442A-6114-4075-9A38-7BFD48F585A2}" type="presParOf" srcId="{95CA8DDA-9213-4169-BE0E-97BF3B3BA827}" destId="{0AE388DB-B25F-4782-BD5A-0C4205A27F33}" srcOrd="1" destOrd="0" presId="urn:microsoft.com/office/officeart/2008/layout/VerticalCurvedList"/>
    <dgm:cxn modelId="{40C329D4-F563-42E3-A871-F14BD6B3792F}" type="presParOf" srcId="{95CA8DDA-9213-4169-BE0E-97BF3B3BA827}" destId="{CEE3DBE0-1EEB-4D6B-B0C6-40E1AAE5A4D3}" srcOrd="2" destOrd="0" presId="urn:microsoft.com/office/officeart/2008/layout/VerticalCurvedList"/>
    <dgm:cxn modelId="{B802D75F-DC0B-4E47-BFB2-3485885F319D}" type="presParOf" srcId="{95CA8DDA-9213-4169-BE0E-97BF3B3BA827}" destId="{936089A0-C6E9-4507-9483-EE39E74EFC07}" srcOrd="3" destOrd="0" presId="urn:microsoft.com/office/officeart/2008/layout/VerticalCurvedList"/>
    <dgm:cxn modelId="{ECF2CDC3-C61A-41A2-BC09-515318657D7E}" type="presParOf" srcId="{EB5A3FBD-8CA9-4ABC-A4E1-6912A061717E}" destId="{2C4960CF-BB73-4D9F-A696-3DE5E4BB1171}" srcOrd="1" destOrd="0" presId="urn:microsoft.com/office/officeart/2008/layout/VerticalCurvedList"/>
    <dgm:cxn modelId="{A31D41DD-E7F8-48A3-BD5D-061FEA1D0B7F}" type="presParOf" srcId="{EB5A3FBD-8CA9-4ABC-A4E1-6912A061717E}" destId="{9A0E9F46-E949-4787-89C0-580D848CDC60}" srcOrd="2" destOrd="0" presId="urn:microsoft.com/office/officeart/2008/layout/VerticalCurvedList"/>
    <dgm:cxn modelId="{4A42AB13-55DF-4072-84E8-4DB6426E3B90}" type="presParOf" srcId="{9A0E9F46-E949-4787-89C0-580D848CDC60}" destId="{A0BEC6ED-31D8-46D5-936B-E0CD43C615AC}" srcOrd="0" destOrd="0" presId="urn:microsoft.com/office/officeart/2008/layout/VerticalCurvedList"/>
    <dgm:cxn modelId="{DB0FDFD8-0E9E-420F-8AF6-35D17671A676}" type="presParOf" srcId="{EB5A3FBD-8CA9-4ABC-A4E1-6912A061717E}" destId="{F8CF62D2-0AE1-41EB-B065-28CB8CD1CDDD}" srcOrd="3" destOrd="0" presId="urn:microsoft.com/office/officeart/2008/layout/VerticalCurvedList"/>
    <dgm:cxn modelId="{C196A380-DB14-436D-AB58-10DF26FC2325}" type="presParOf" srcId="{EB5A3FBD-8CA9-4ABC-A4E1-6912A061717E}" destId="{24C43248-253F-4E37-B9C8-A476FC6B042D}" srcOrd="4" destOrd="0" presId="urn:microsoft.com/office/officeart/2008/layout/VerticalCurvedList"/>
    <dgm:cxn modelId="{67AF10DD-B2B1-43C3-8D9C-C3EA0F097749}" type="presParOf" srcId="{24C43248-253F-4E37-B9C8-A476FC6B042D}" destId="{27E239F9-7166-47CB-B1B7-0EB337B4E830}" srcOrd="0" destOrd="0" presId="urn:microsoft.com/office/officeart/2008/layout/VerticalCurvedList"/>
    <dgm:cxn modelId="{E86DEEB2-185A-498F-AA41-67F83F5E3C71}" type="presParOf" srcId="{EB5A3FBD-8CA9-4ABC-A4E1-6912A061717E}" destId="{69006344-BD3B-4CD1-ADF5-7475EEF73A25}" srcOrd="5" destOrd="0" presId="urn:microsoft.com/office/officeart/2008/layout/VerticalCurvedList"/>
    <dgm:cxn modelId="{18976DF2-0BCF-4306-A667-64CBBCDAC8C7}" type="presParOf" srcId="{EB5A3FBD-8CA9-4ABC-A4E1-6912A061717E}" destId="{4B1AFA0B-9862-45C3-9604-514427C3D3EF}" srcOrd="6" destOrd="0" presId="urn:microsoft.com/office/officeart/2008/layout/VerticalCurvedList"/>
    <dgm:cxn modelId="{38603A15-37F1-4F8D-8552-E66EB08C6961}" type="presParOf" srcId="{4B1AFA0B-9862-45C3-9604-514427C3D3EF}" destId="{0265A5AF-3132-434F-9022-1378E25ABA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1CA41C-406C-4C89-83EB-CDBA31B7198B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C55D13C8-F561-4970-ADDA-A8B73A86D94D}">
      <dgm:prSet phldrT="[Текст]" custT="1"/>
      <dgm:spPr/>
      <dgm:t>
        <a:bodyPr/>
        <a:lstStyle/>
        <a:p>
          <a:r>
            <a:rPr lang="ru-RU" sz="2400" b="1" dirty="0" smtClean="0"/>
            <a:t>Поисковый образ организации</a:t>
          </a:r>
          <a:endParaRPr lang="ru-RU" sz="2400" b="1" dirty="0"/>
        </a:p>
      </dgm:t>
    </dgm:pt>
    <dgm:pt modelId="{F3944462-23B5-4B6B-99F6-D488FB40028E}" type="parTrans" cxnId="{2C5409AE-4FCD-4248-831D-6EAD49B48BEB}">
      <dgm:prSet/>
      <dgm:spPr/>
      <dgm:t>
        <a:bodyPr/>
        <a:lstStyle/>
        <a:p>
          <a:endParaRPr lang="ru-RU"/>
        </a:p>
      </dgm:t>
    </dgm:pt>
    <dgm:pt modelId="{3ABAB7BF-3382-42D8-8A39-1D9486B357AF}" type="sibTrans" cxnId="{2C5409AE-4FCD-4248-831D-6EAD49B48BEB}">
      <dgm:prSet/>
      <dgm:spPr/>
      <dgm:t>
        <a:bodyPr/>
        <a:lstStyle/>
        <a:p>
          <a:endParaRPr lang="ru-RU"/>
        </a:p>
      </dgm:t>
    </dgm:pt>
    <dgm:pt modelId="{7197097B-FC29-4F4E-9FD6-01FE98261143}">
      <dgm:prSet phldrT="[Текст]" custT="1"/>
      <dgm:spPr/>
      <dgm:t>
        <a:bodyPr/>
        <a:lstStyle/>
        <a:p>
          <a:r>
            <a:rPr lang="ru-RU" sz="2000" b="1" dirty="0" smtClean="0"/>
            <a:t>Качество метаданных</a:t>
          </a:r>
          <a:endParaRPr lang="ru-RU" sz="2000" b="1" dirty="0"/>
        </a:p>
      </dgm:t>
    </dgm:pt>
    <dgm:pt modelId="{0A3E7D08-8D41-46AC-9D00-929C04DE2D54}" type="parTrans" cxnId="{337531DB-CE0F-46ED-BD73-8A46319B53F2}">
      <dgm:prSet/>
      <dgm:spPr/>
      <dgm:t>
        <a:bodyPr/>
        <a:lstStyle/>
        <a:p>
          <a:endParaRPr lang="ru-RU"/>
        </a:p>
      </dgm:t>
    </dgm:pt>
    <dgm:pt modelId="{6A532184-07A1-45E5-A9CE-0B6F86473999}" type="sibTrans" cxnId="{337531DB-CE0F-46ED-BD73-8A46319B53F2}">
      <dgm:prSet/>
      <dgm:spPr/>
      <dgm:t>
        <a:bodyPr/>
        <a:lstStyle/>
        <a:p>
          <a:endParaRPr lang="ru-RU"/>
        </a:p>
      </dgm:t>
    </dgm:pt>
    <dgm:pt modelId="{AE43480F-261F-417A-8A76-383C7818C136}">
      <dgm:prSet phldrT="[Текст]" custT="1"/>
      <dgm:spPr/>
      <dgm:t>
        <a:bodyPr/>
        <a:lstStyle/>
        <a:p>
          <a:r>
            <a:rPr lang="ru-RU" sz="1600" b="1" dirty="0" smtClean="0"/>
            <a:t>Оформление автором произведения науки</a:t>
          </a:r>
          <a:endParaRPr lang="ru-RU" sz="1600" b="1" dirty="0"/>
        </a:p>
      </dgm:t>
    </dgm:pt>
    <dgm:pt modelId="{63C6548F-01A2-415A-B15F-D47BD3FBE43B}" type="parTrans" cxnId="{68FCC6EB-5F6F-457A-87BD-5B2F302C5E9F}">
      <dgm:prSet/>
      <dgm:spPr/>
      <dgm:t>
        <a:bodyPr/>
        <a:lstStyle/>
        <a:p>
          <a:endParaRPr lang="ru-RU"/>
        </a:p>
      </dgm:t>
    </dgm:pt>
    <dgm:pt modelId="{F8BE5959-3E25-4D7B-9847-DE0449C0AC04}" type="sibTrans" cxnId="{68FCC6EB-5F6F-457A-87BD-5B2F302C5E9F}">
      <dgm:prSet/>
      <dgm:spPr/>
      <dgm:t>
        <a:bodyPr/>
        <a:lstStyle/>
        <a:p>
          <a:endParaRPr lang="ru-RU"/>
        </a:p>
      </dgm:t>
    </dgm:pt>
    <dgm:pt modelId="{2F305EE5-6B90-4615-A876-479C1B2E6428}" type="pres">
      <dgm:prSet presAssocID="{1A1CA41C-406C-4C89-83EB-CDBA31B7198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02D03BB-DA95-4827-B385-3FE171C8DDFF}" type="pres">
      <dgm:prSet presAssocID="{C55D13C8-F561-4970-ADDA-A8B73A86D94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8C8B7-65A6-42B8-B9B9-2011A965E009}" type="pres">
      <dgm:prSet presAssocID="{C55D13C8-F561-4970-ADDA-A8B73A86D94D}" presName="gear1srcNode" presStyleLbl="node1" presStyleIdx="0" presStyleCnt="3"/>
      <dgm:spPr/>
      <dgm:t>
        <a:bodyPr/>
        <a:lstStyle/>
        <a:p>
          <a:endParaRPr lang="ru-RU"/>
        </a:p>
      </dgm:t>
    </dgm:pt>
    <dgm:pt modelId="{1A71E042-D44B-44AE-93C7-46C074C0AA7A}" type="pres">
      <dgm:prSet presAssocID="{C55D13C8-F561-4970-ADDA-A8B73A86D94D}" presName="gear1dstNode" presStyleLbl="node1" presStyleIdx="0" presStyleCnt="3"/>
      <dgm:spPr/>
      <dgm:t>
        <a:bodyPr/>
        <a:lstStyle/>
        <a:p>
          <a:endParaRPr lang="ru-RU"/>
        </a:p>
      </dgm:t>
    </dgm:pt>
    <dgm:pt modelId="{95C6C594-8093-4446-AB64-95A8FD343616}" type="pres">
      <dgm:prSet presAssocID="{7197097B-FC29-4F4E-9FD6-01FE98261143}" presName="gear2" presStyleLbl="node1" presStyleIdx="1" presStyleCnt="3" custScaleX="1169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C90E-4782-4E77-8638-7F72E66C30EC}" type="pres">
      <dgm:prSet presAssocID="{7197097B-FC29-4F4E-9FD6-01FE98261143}" presName="gear2srcNode" presStyleLbl="node1" presStyleIdx="1" presStyleCnt="3"/>
      <dgm:spPr/>
      <dgm:t>
        <a:bodyPr/>
        <a:lstStyle/>
        <a:p>
          <a:endParaRPr lang="ru-RU"/>
        </a:p>
      </dgm:t>
    </dgm:pt>
    <dgm:pt modelId="{9E61B55B-A171-4210-874B-B65354812EBD}" type="pres">
      <dgm:prSet presAssocID="{7197097B-FC29-4F4E-9FD6-01FE98261143}" presName="gear2dstNode" presStyleLbl="node1" presStyleIdx="1" presStyleCnt="3"/>
      <dgm:spPr/>
      <dgm:t>
        <a:bodyPr/>
        <a:lstStyle/>
        <a:p>
          <a:endParaRPr lang="ru-RU"/>
        </a:p>
      </dgm:t>
    </dgm:pt>
    <dgm:pt modelId="{1997F2F8-062A-4E43-B5EC-C76C5A919CF7}" type="pres">
      <dgm:prSet presAssocID="{AE43480F-261F-417A-8A76-383C7818C136}" presName="gear3" presStyleLbl="node1" presStyleIdx="2" presStyleCnt="3"/>
      <dgm:spPr/>
      <dgm:t>
        <a:bodyPr/>
        <a:lstStyle/>
        <a:p>
          <a:endParaRPr lang="ru-RU"/>
        </a:p>
      </dgm:t>
    </dgm:pt>
    <dgm:pt modelId="{DD7CC5C8-D74F-4ADF-94ED-489D0D3962AD}" type="pres">
      <dgm:prSet presAssocID="{AE43480F-261F-417A-8A76-383C7818C13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DF43A-08D7-465A-A501-14DDCA6E2585}" type="pres">
      <dgm:prSet presAssocID="{AE43480F-261F-417A-8A76-383C7818C136}" presName="gear3srcNode" presStyleLbl="node1" presStyleIdx="2" presStyleCnt="3"/>
      <dgm:spPr/>
      <dgm:t>
        <a:bodyPr/>
        <a:lstStyle/>
        <a:p>
          <a:endParaRPr lang="ru-RU"/>
        </a:p>
      </dgm:t>
    </dgm:pt>
    <dgm:pt modelId="{FFA8B0F6-9248-4C40-A88C-5E69BB4A9285}" type="pres">
      <dgm:prSet presAssocID="{AE43480F-261F-417A-8A76-383C7818C136}" presName="gear3dstNode" presStyleLbl="node1" presStyleIdx="2" presStyleCnt="3"/>
      <dgm:spPr/>
      <dgm:t>
        <a:bodyPr/>
        <a:lstStyle/>
        <a:p>
          <a:endParaRPr lang="ru-RU"/>
        </a:p>
      </dgm:t>
    </dgm:pt>
    <dgm:pt modelId="{67A13D80-3C41-45CE-B1DD-E4728F0F219A}" type="pres">
      <dgm:prSet presAssocID="{3ABAB7BF-3382-42D8-8A39-1D9486B357A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AD2A6A36-DA75-4F58-9519-4905698BCEE6}" type="pres">
      <dgm:prSet presAssocID="{6A532184-07A1-45E5-A9CE-0B6F86473999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ADC4AE3E-C909-4118-9AF6-495D62A7C3AB}" type="pres">
      <dgm:prSet presAssocID="{F8BE5959-3E25-4D7B-9847-DE0449C0AC04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861BBE0C-ED8D-4896-A02F-505358B343E4}" type="presOf" srcId="{1A1CA41C-406C-4C89-83EB-CDBA31B7198B}" destId="{2F305EE5-6B90-4615-A876-479C1B2E6428}" srcOrd="0" destOrd="0" presId="urn:microsoft.com/office/officeart/2005/8/layout/gear1"/>
    <dgm:cxn modelId="{E9CFBE2B-17E2-4DB3-B1F6-9A453691F774}" type="presOf" srcId="{C55D13C8-F561-4970-ADDA-A8B73A86D94D}" destId="{1A71E042-D44B-44AE-93C7-46C074C0AA7A}" srcOrd="2" destOrd="0" presId="urn:microsoft.com/office/officeart/2005/8/layout/gear1"/>
    <dgm:cxn modelId="{337531DB-CE0F-46ED-BD73-8A46319B53F2}" srcId="{1A1CA41C-406C-4C89-83EB-CDBA31B7198B}" destId="{7197097B-FC29-4F4E-9FD6-01FE98261143}" srcOrd="1" destOrd="0" parTransId="{0A3E7D08-8D41-46AC-9D00-929C04DE2D54}" sibTransId="{6A532184-07A1-45E5-A9CE-0B6F86473999}"/>
    <dgm:cxn modelId="{2BC95A9F-0684-40C8-B67E-9C9C8096C92F}" type="presOf" srcId="{AE43480F-261F-417A-8A76-383C7818C136}" destId="{1997F2F8-062A-4E43-B5EC-C76C5A919CF7}" srcOrd="0" destOrd="0" presId="urn:microsoft.com/office/officeart/2005/8/layout/gear1"/>
    <dgm:cxn modelId="{083CD2A7-618D-40AE-B0DD-5FB53805042D}" type="presOf" srcId="{AE43480F-261F-417A-8A76-383C7818C136}" destId="{E1FDF43A-08D7-465A-A501-14DDCA6E2585}" srcOrd="2" destOrd="0" presId="urn:microsoft.com/office/officeart/2005/8/layout/gear1"/>
    <dgm:cxn modelId="{2C5409AE-4FCD-4248-831D-6EAD49B48BEB}" srcId="{1A1CA41C-406C-4C89-83EB-CDBA31B7198B}" destId="{C55D13C8-F561-4970-ADDA-A8B73A86D94D}" srcOrd="0" destOrd="0" parTransId="{F3944462-23B5-4B6B-99F6-D488FB40028E}" sibTransId="{3ABAB7BF-3382-42D8-8A39-1D9486B357AF}"/>
    <dgm:cxn modelId="{DED4D67A-DCE6-45AD-87A1-5E369D696D8E}" type="presOf" srcId="{7197097B-FC29-4F4E-9FD6-01FE98261143}" destId="{1148C90E-4782-4E77-8638-7F72E66C30EC}" srcOrd="1" destOrd="0" presId="urn:microsoft.com/office/officeart/2005/8/layout/gear1"/>
    <dgm:cxn modelId="{68FCC6EB-5F6F-457A-87BD-5B2F302C5E9F}" srcId="{1A1CA41C-406C-4C89-83EB-CDBA31B7198B}" destId="{AE43480F-261F-417A-8A76-383C7818C136}" srcOrd="2" destOrd="0" parTransId="{63C6548F-01A2-415A-B15F-D47BD3FBE43B}" sibTransId="{F8BE5959-3E25-4D7B-9847-DE0449C0AC04}"/>
    <dgm:cxn modelId="{A91C828D-70FB-411E-AB65-2CE24BB0747D}" type="presOf" srcId="{6A532184-07A1-45E5-A9CE-0B6F86473999}" destId="{AD2A6A36-DA75-4F58-9519-4905698BCEE6}" srcOrd="0" destOrd="0" presId="urn:microsoft.com/office/officeart/2005/8/layout/gear1"/>
    <dgm:cxn modelId="{B90D775D-FFF9-44CF-A01D-CD3045FCF058}" type="presOf" srcId="{7197097B-FC29-4F4E-9FD6-01FE98261143}" destId="{9E61B55B-A171-4210-874B-B65354812EBD}" srcOrd="2" destOrd="0" presId="urn:microsoft.com/office/officeart/2005/8/layout/gear1"/>
    <dgm:cxn modelId="{27130866-0285-4F15-B757-D3CDA239E1D8}" type="presOf" srcId="{AE43480F-261F-417A-8A76-383C7818C136}" destId="{DD7CC5C8-D74F-4ADF-94ED-489D0D3962AD}" srcOrd="1" destOrd="0" presId="urn:microsoft.com/office/officeart/2005/8/layout/gear1"/>
    <dgm:cxn modelId="{54FC4BB7-A3A7-4642-B76C-C7A8F0DF888F}" type="presOf" srcId="{C55D13C8-F561-4970-ADDA-A8B73A86D94D}" destId="{C02D03BB-DA95-4827-B385-3FE171C8DDFF}" srcOrd="0" destOrd="0" presId="urn:microsoft.com/office/officeart/2005/8/layout/gear1"/>
    <dgm:cxn modelId="{5EBDA9BC-9403-47AA-A4EB-FF29CE54DB20}" type="presOf" srcId="{C55D13C8-F561-4970-ADDA-A8B73A86D94D}" destId="{DE28C8B7-65A6-42B8-B9B9-2011A965E009}" srcOrd="1" destOrd="0" presId="urn:microsoft.com/office/officeart/2005/8/layout/gear1"/>
    <dgm:cxn modelId="{F9751EEF-D57C-49B2-ACC4-B17EFC01BBB0}" type="presOf" srcId="{F8BE5959-3E25-4D7B-9847-DE0449C0AC04}" destId="{ADC4AE3E-C909-4118-9AF6-495D62A7C3AB}" srcOrd="0" destOrd="0" presId="urn:microsoft.com/office/officeart/2005/8/layout/gear1"/>
    <dgm:cxn modelId="{C13062F8-7CA0-44F8-B40B-228FF54C9ADC}" type="presOf" srcId="{3ABAB7BF-3382-42D8-8A39-1D9486B357AF}" destId="{67A13D80-3C41-45CE-B1DD-E4728F0F219A}" srcOrd="0" destOrd="0" presId="urn:microsoft.com/office/officeart/2005/8/layout/gear1"/>
    <dgm:cxn modelId="{E069CD61-7BAF-4F6B-B08D-3AECAFEC0809}" type="presOf" srcId="{7197097B-FC29-4F4E-9FD6-01FE98261143}" destId="{95C6C594-8093-4446-AB64-95A8FD343616}" srcOrd="0" destOrd="0" presId="urn:microsoft.com/office/officeart/2005/8/layout/gear1"/>
    <dgm:cxn modelId="{910B4832-D28E-4EF2-B239-2DF1B0F42E6C}" type="presOf" srcId="{AE43480F-261F-417A-8A76-383C7818C136}" destId="{FFA8B0F6-9248-4C40-A88C-5E69BB4A9285}" srcOrd="3" destOrd="0" presId="urn:microsoft.com/office/officeart/2005/8/layout/gear1"/>
    <dgm:cxn modelId="{1194FF2B-2FB5-4A29-9F0A-70FA9BE9BA9A}" type="presParOf" srcId="{2F305EE5-6B90-4615-A876-479C1B2E6428}" destId="{C02D03BB-DA95-4827-B385-3FE171C8DDFF}" srcOrd="0" destOrd="0" presId="urn:microsoft.com/office/officeart/2005/8/layout/gear1"/>
    <dgm:cxn modelId="{F25B7401-CABA-4CDF-891A-390B1889AD41}" type="presParOf" srcId="{2F305EE5-6B90-4615-A876-479C1B2E6428}" destId="{DE28C8B7-65A6-42B8-B9B9-2011A965E009}" srcOrd="1" destOrd="0" presId="urn:microsoft.com/office/officeart/2005/8/layout/gear1"/>
    <dgm:cxn modelId="{3C8D7041-59BF-4E7C-8C74-60F0C3926736}" type="presParOf" srcId="{2F305EE5-6B90-4615-A876-479C1B2E6428}" destId="{1A71E042-D44B-44AE-93C7-46C074C0AA7A}" srcOrd="2" destOrd="0" presId="urn:microsoft.com/office/officeart/2005/8/layout/gear1"/>
    <dgm:cxn modelId="{B6777EF3-CC8B-42AD-BD8F-B54C65EBC957}" type="presParOf" srcId="{2F305EE5-6B90-4615-A876-479C1B2E6428}" destId="{95C6C594-8093-4446-AB64-95A8FD343616}" srcOrd="3" destOrd="0" presId="urn:microsoft.com/office/officeart/2005/8/layout/gear1"/>
    <dgm:cxn modelId="{3AA9FFA1-CDDD-4184-99E2-76719912A389}" type="presParOf" srcId="{2F305EE5-6B90-4615-A876-479C1B2E6428}" destId="{1148C90E-4782-4E77-8638-7F72E66C30EC}" srcOrd="4" destOrd="0" presId="urn:microsoft.com/office/officeart/2005/8/layout/gear1"/>
    <dgm:cxn modelId="{CB481564-64BB-4EAE-B50F-4FE69C62571A}" type="presParOf" srcId="{2F305EE5-6B90-4615-A876-479C1B2E6428}" destId="{9E61B55B-A171-4210-874B-B65354812EBD}" srcOrd="5" destOrd="0" presId="urn:microsoft.com/office/officeart/2005/8/layout/gear1"/>
    <dgm:cxn modelId="{31D00C9B-95B1-42DF-B287-B6C01DCE0CE6}" type="presParOf" srcId="{2F305EE5-6B90-4615-A876-479C1B2E6428}" destId="{1997F2F8-062A-4E43-B5EC-C76C5A919CF7}" srcOrd="6" destOrd="0" presId="urn:microsoft.com/office/officeart/2005/8/layout/gear1"/>
    <dgm:cxn modelId="{EDF405F3-68E6-468F-98E8-7F0183D445BA}" type="presParOf" srcId="{2F305EE5-6B90-4615-A876-479C1B2E6428}" destId="{DD7CC5C8-D74F-4ADF-94ED-489D0D3962AD}" srcOrd="7" destOrd="0" presId="urn:microsoft.com/office/officeart/2005/8/layout/gear1"/>
    <dgm:cxn modelId="{32F7D839-E8E1-469E-8653-12D1262D85E1}" type="presParOf" srcId="{2F305EE5-6B90-4615-A876-479C1B2E6428}" destId="{E1FDF43A-08D7-465A-A501-14DDCA6E2585}" srcOrd="8" destOrd="0" presId="urn:microsoft.com/office/officeart/2005/8/layout/gear1"/>
    <dgm:cxn modelId="{C281DB97-7EDD-417E-B695-5D962B807973}" type="presParOf" srcId="{2F305EE5-6B90-4615-A876-479C1B2E6428}" destId="{FFA8B0F6-9248-4C40-A88C-5E69BB4A9285}" srcOrd="9" destOrd="0" presId="urn:microsoft.com/office/officeart/2005/8/layout/gear1"/>
    <dgm:cxn modelId="{0C9E9B08-7C8C-4DF6-85C7-28274F8BD26C}" type="presParOf" srcId="{2F305EE5-6B90-4615-A876-479C1B2E6428}" destId="{67A13D80-3C41-45CE-B1DD-E4728F0F219A}" srcOrd="10" destOrd="0" presId="urn:microsoft.com/office/officeart/2005/8/layout/gear1"/>
    <dgm:cxn modelId="{D365D50B-6BA9-4065-A831-C78FEE20E0BF}" type="presParOf" srcId="{2F305EE5-6B90-4615-A876-479C1B2E6428}" destId="{AD2A6A36-DA75-4F58-9519-4905698BCEE6}" srcOrd="11" destOrd="0" presId="urn:microsoft.com/office/officeart/2005/8/layout/gear1"/>
    <dgm:cxn modelId="{F25090FE-496C-458E-8B4B-99258DD77603}" type="presParOf" srcId="{2F305EE5-6B90-4615-A876-479C1B2E6428}" destId="{ADC4AE3E-C909-4118-9AF6-495D62A7C3A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22271-2D2D-47AB-A792-CAF31BF2AA1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6E1E99-BACC-4183-84BB-668CBD72DAC7}">
      <dgm:prSet phldrT="[Текст]"/>
      <dgm:spPr/>
      <dgm:t>
        <a:bodyPr/>
        <a:lstStyle/>
        <a:p>
          <a:r>
            <a:rPr lang="ru-RU" b="1" dirty="0" smtClean="0"/>
            <a:t>Поисковый образ документа</a:t>
          </a:r>
          <a:endParaRPr lang="ru-RU" b="1" dirty="0"/>
        </a:p>
      </dgm:t>
    </dgm:pt>
    <dgm:pt modelId="{7D2228A5-6EEB-43CA-A036-1B2CAA1E5ED0}" type="parTrans" cxnId="{242A8ABE-35D3-4758-8CF2-989C0BA5BE45}">
      <dgm:prSet/>
      <dgm:spPr/>
      <dgm:t>
        <a:bodyPr/>
        <a:lstStyle/>
        <a:p>
          <a:endParaRPr lang="ru-RU"/>
        </a:p>
      </dgm:t>
    </dgm:pt>
    <dgm:pt modelId="{1F9A9157-FAB2-456F-8D37-F4B927107EA1}" type="sibTrans" cxnId="{242A8ABE-35D3-4758-8CF2-989C0BA5BE45}">
      <dgm:prSet/>
      <dgm:spPr/>
      <dgm:t>
        <a:bodyPr/>
        <a:lstStyle/>
        <a:p>
          <a:endParaRPr lang="ru-RU"/>
        </a:p>
      </dgm:t>
    </dgm:pt>
    <dgm:pt modelId="{55781168-C271-4FE6-89DF-11D7EB3CEBD7}">
      <dgm:prSet phldrT="[Текст]"/>
      <dgm:spPr/>
      <dgm:t>
        <a:bodyPr/>
        <a:lstStyle/>
        <a:p>
          <a:r>
            <a:rPr lang="ru-RU" b="1" dirty="0" smtClean="0"/>
            <a:t>Поисковый образ автора</a:t>
          </a:r>
          <a:endParaRPr lang="ru-RU" b="1" dirty="0"/>
        </a:p>
      </dgm:t>
    </dgm:pt>
    <dgm:pt modelId="{E4C2271A-5633-4D57-905B-AA27137C2F35}" type="parTrans" cxnId="{5C7F6D9D-AB24-4A71-B5B1-4886405CDFBB}">
      <dgm:prSet/>
      <dgm:spPr/>
      <dgm:t>
        <a:bodyPr/>
        <a:lstStyle/>
        <a:p>
          <a:endParaRPr lang="ru-RU"/>
        </a:p>
      </dgm:t>
    </dgm:pt>
    <dgm:pt modelId="{170F5A41-6DE7-4E6D-80CB-C396E9FF968C}" type="sibTrans" cxnId="{5C7F6D9D-AB24-4A71-B5B1-4886405CDFBB}">
      <dgm:prSet/>
      <dgm:spPr/>
      <dgm:t>
        <a:bodyPr/>
        <a:lstStyle/>
        <a:p>
          <a:endParaRPr lang="ru-RU"/>
        </a:p>
      </dgm:t>
    </dgm:pt>
    <dgm:pt modelId="{39A4A350-3267-4B3F-A93E-81CF28196F25}">
      <dgm:prSet phldrT="[Текст]"/>
      <dgm:spPr/>
      <dgm:t>
        <a:bodyPr/>
        <a:lstStyle/>
        <a:p>
          <a:r>
            <a:rPr lang="ru-RU" b="1" dirty="0" smtClean="0"/>
            <a:t>Поисковый образ организации</a:t>
          </a:r>
          <a:endParaRPr lang="ru-RU" b="1" dirty="0"/>
        </a:p>
      </dgm:t>
    </dgm:pt>
    <dgm:pt modelId="{06391FD8-4C65-4F25-B748-6DAB276998E9}" type="parTrans" cxnId="{74EBA9F9-7580-4FE1-8A00-989F5858D6AF}">
      <dgm:prSet/>
      <dgm:spPr/>
      <dgm:t>
        <a:bodyPr/>
        <a:lstStyle/>
        <a:p>
          <a:endParaRPr lang="ru-RU"/>
        </a:p>
      </dgm:t>
    </dgm:pt>
    <dgm:pt modelId="{45C985D2-5396-4E98-9217-E259DCA2C6D6}" type="sibTrans" cxnId="{74EBA9F9-7580-4FE1-8A00-989F5858D6AF}">
      <dgm:prSet/>
      <dgm:spPr/>
      <dgm:t>
        <a:bodyPr/>
        <a:lstStyle/>
        <a:p>
          <a:endParaRPr lang="ru-RU"/>
        </a:p>
      </dgm:t>
    </dgm:pt>
    <dgm:pt modelId="{099BE17A-9956-4CD2-9A6C-6B392D5D6C30}" type="pres">
      <dgm:prSet presAssocID="{1FF22271-2D2D-47AB-A792-CAF31BF2AA1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C16F36-4E97-4A1A-9519-F52B9DD06843}" type="pres">
      <dgm:prSet presAssocID="{686E1E99-BACC-4183-84BB-668CBD72DAC7}" presName="Accent1" presStyleCnt="0"/>
      <dgm:spPr/>
    </dgm:pt>
    <dgm:pt modelId="{028E3A49-84D9-467F-971C-3F39D17AA873}" type="pres">
      <dgm:prSet presAssocID="{686E1E99-BACC-4183-84BB-668CBD72DAC7}" presName="Accent" presStyleLbl="node1" presStyleIdx="0" presStyleCnt="3"/>
      <dgm:spPr>
        <a:solidFill>
          <a:srgbClr val="00B050"/>
        </a:solidFill>
      </dgm:spPr>
    </dgm:pt>
    <dgm:pt modelId="{D1BE6A77-D00E-456E-8C7B-6B819FAAEA8A}" type="pres">
      <dgm:prSet presAssocID="{686E1E99-BACC-4183-84BB-668CBD72DA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FD75E-0D16-42B3-9097-63725D613A1D}" type="pres">
      <dgm:prSet presAssocID="{55781168-C271-4FE6-89DF-11D7EB3CEBD7}" presName="Accent2" presStyleCnt="0"/>
      <dgm:spPr/>
    </dgm:pt>
    <dgm:pt modelId="{7E8B2362-AB91-4B7E-8A11-F0AF0F7D4B7F}" type="pres">
      <dgm:prSet presAssocID="{55781168-C271-4FE6-89DF-11D7EB3CEBD7}" presName="Accent" presStyleLbl="node1" presStyleIdx="1" presStyleCnt="3"/>
      <dgm:spPr/>
    </dgm:pt>
    <dgm:pt modelId="{58C4AA5C-1F07-4B78-872C-A3A7589CA6F8}" type="pres">
      <dgm:prSet presAssocID="{55781168-C271-4FE6-89DF-11D7EB3CEBD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277E8-A128-4593-A842-A65096E57FED}" type="pres">
      <dgm:prSet presAssocID="{39A4A350-3267-4B3F-A93E-81CF28196F25}" presName="Accent3" presStyleCnt="0"/>
      <dgm:spPr/>
    </dgm:pt>
    <dgm:pt modelId="{8AC4C1D2-772F-4747-93A6-018793BF9C49}" type="pres">
      <dgm:prSet presAssocID="{39A4A350-3267-4B3F-A93E-81CF28196F25}" presName="Accent" presStyleLbl="node1" presStyleIdx="2" presStyleCnt="3"/>
      <dgm:spPr>
        <a:solidFill>
          <a:srgbClr val="FFC000"/>
        </a:solidFill>
      </dgm:spPr>
    </dgm:pt>
    <dgm:pt modelId="{96D79A18-8173-4BDF-ADD9-AFFD2B972C87}" type="pres">
      <dgm:prSet presAssocID="{39A4A350-3267-4B3F-A93E-81CF28196F2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BA9F9-7580-4FE1-8A00-989F5858D6AF}" srcId="{1FF22271-2D2D-47AB-A792-CAF31BF2AA11}" destId="{39A4A350-3267-4B3F-A93E-81CF28196F25}" srcOrd="2" destOrd="0" parTransId="{06391FD8-4C65-4F25-B748-6DAB276998E9}" sibTransId="{45C985D2-5396-4E98-9217-E259DCA2C6D6}"/>
    <dgm:cxn modelId="{D3AAD381-67F8-45C1-B50D-8714570DB539}" type="presOf" srcId="{1FF22271-2D2D-47AB-A792-CAF31BF2AA11}" destId="{099BE17A-9956-4CD2-9A6C-6B392D5D6C30}" srcOrd="0" destOrd="0" presId="urn:microsoft.com/office/officeart/2009/layout/CircleArrowProcess"/>
    <dgm:cxn modelId="{23B8F140-07A6-423C-ADB7-5E8CE15B629A}" type="presOf" srcId="{686E1E99-BACC-4183-84BB-668CBD72DAC7}" destId="{D1BE6A77-D00E-456E-8C7B-6B819FAAEA8A}" srcOrd="0" destOrd="0" presId="urn:microsoft.com/office/officeart/2009/layout/CircleArrowProcess"/>
    <dgm:cxn modelId="{5C7F6D9D-AB24-4A71-B5B1-4886405CDFBB}" srcId="{1FF22271-2D2D-47AB-A792-CAF31BF2AA11}" destId="{55781168-C271-4FE6-89DF-11D7EB3CEBD7}" srcOrd="1" destOrd="0" parTransId="{E4C2271A-5633-4D57-905B-AA27137C2F35}" sibTransId="{170F5A41-6DE7-4E6D-80CB-C396E9FF968C}"/>
    <dgm:cxn modelId="{DCA8446F-D135-4299-8ECE-676C294AB1FC}" type="presOf" srcId="{39A4A350-3267-4B3F-A93E-81CF28196F25}" destId="{96D79A18-8173-4BDF-ADD9-AFFD2B972C87}" srcOrd="0" destOrd="0" presId="urn:microsoft.com/office/officeart/2009/layout/CircleArrowProcess"/>
    <dgm:cxn modelId="{242A8ABE-35D3-4758-8CF2-989C0BA5BE45}" srcId="{1FF22271-2D2D-47AB-A792-CAF31BF2AA11}" destId="{686E1E99-BACC-4183-84BB-668CBD72DAC7}" srcOrd="0" destOrd="0" parTransId="{7D2228A5-6EEB-43CA-A036-1B2CAA1E5ED0}" sibTransId="{1F9A9157-FAB2-456F-8D37-F4B927107EA1}"/>
    <dgm:cxn modelId="{88677977-5B01-4477-AE7C-B4DA3B4C2E9B}" type="presOf" srcId="{55781168-C271-4FE6-89DF-11D7EB3CEBD7}" destId="{58C4AA5C-1F07-4B78-872C-A3A7589CA6F8}" srcOrd="0" destOrd="0" presId="urn:microsoft.com/office/officeart/2009/layout/CircleArrowProcess"/>
    <dgm:cxn modelId="{3B4C1444-0A16-41C0-9D59-6CD5E15391E8}" type="presParOf" srcId="{099BE17A-9956-4CD2-9A6C-6B392D5D6C30}" destId="{71C16F36-4E97-4A1A-9519-F52B9DD06843}" srcOrd="0" destOrd="0" presId="urn:microsoft.com/office/officeart/2009/layout/CircleArrowProcess"/>
    <dgm:cxn modelId="{E3A6EC23-B1B0-4F9E-AA96-BE4924DE221E}" type="presParOf" srcId="{71C16F36-4E97-4A1A-9519-F52B9DD06843}" destId="{028E3A49-84D9-467F-971C-3F39D17AA873}" srcOrd="0" destOrd="0" presId="urn:microsoft.com/office/officeart/2009/layout/CircleArrowProcess"/>
    <dgm:cxn modelId="{C1CC0A3F-EA7D-43C5-A14A-6E2BB216F06E}" type="presParOf" srcId="{099BE17A-9956-4CD2-9A6C-6B392D5D6C30}" destId="{D1BE6A77-D00E-456E-8C7B-6B819FAAEA8A}" srcOrd="1" destOrd="0" presId="urn:microsoft.com/office/officeart/2009/layout/CircleArrowProcess"/>
    <dgm:cxn modelId="{134530F0-8FDD-4C27-9CD1-C0DF0ECF1602}" type="presParOf" srcId="{099BE17A-9956-4CD2-9A6C-6B392D5D6C30}" destId="{B39FD75E-0D16-42B3-9097-63725D613A1D}" srcOrd="2" destOrd="0" presId="urn:microsoft.com/office/officeart/2009/layout/CircleArrowProcess"/>
    <dgm:cxn modelId="{1941DB6B-9D2A-4CF4-A96D-21D7E31821A3}" type="presParOf" srcId="{B39FD75E-0D16-42B3-9097-63725D613A1D}" destId="{7E8B2362-AB91-4B7E-8A11-F0AF0F7D4B7F}" srcOrd="0" destOrd="0" presId="urn:microsoft.com/office/officeart/2009/layout/CircleArrowProcess"/>
    <dgm:cxn modelId="{8AFE5BEA-5F25-4CDF-A001-4CBC063B1991}" type="presParOf" srcId="{099BE17A-9956-4CD2-9A6C-6B392D5D6C30}" destId="{58C4AA5C-1F07-4B78-872C-A3A7589CA6F8}" srcOrd="3" destOrd="0" presId="urn:microsoft.com/office/officeart/2009/layout/CircleArrowProcess"/>
    <dgm:cxn modelId="{9509BC66-4531-443F-A9F7-F6690F6D4654}" type="presParOf" srcId="{099BE17A-9956-4CD2-9A6C-6B392D5D6C30}" destId="{04B277E8-A128-4593-A842-A65096E57FED}" srcOrd="4" destOrd="0" presId="urn:microsoft.com/office/officeart/2009/layout/CircleArrowProcess"/>
    <dgm:cxn modelId="{8A644EAA-8C0D-4798-8866-6936A8B36AC3}" type="presParOf" srcId="{04B277E8-A128-4593-A842-A65096E57FED}" destId="{8AC4C1D2-772F-4747-93A6-018793BF9C49}" srcOrd="0" destOrd="0" presId="urn:microsoft.com/office/officeart/2009/layout/CircleArrowProcess"/>
    <dgm:cxn modelId="{9D0CFB23-1A19-42EB-859E-42193F57EB6D}" type="presParOf" srcId="{099BE17A-9956-4CD2-9A6C-6B392D5D6C30}" destId="{96D79A18-8173-4BDF-ADD9-AFFD2B972C8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35C636-981B-4D8C-A4A1-281F0FD8FDE7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1B35ED-70B7-40E4-BCF0-AD13FB1BA06F}">
      <dgm:prSet phldrT="[Текст]"/>
      <dgm:spPr/>
      <dgm:t>
        <a:bodyPr/>
        <a:lstStyle/>
        <a:p>
          <a:r>
            <a:rPr lang="ru-RU" dirty="0" smtClean="0"/>
            <a:t>Авторские профили</a:t>
          </a:r>
          <a:endParaRPr lang="ru-RU" dirty="0"/>
        </a:p>
      </dgm:t>
    </dgm:pt>
    <dgm:pt modelId="{6C51B319-0BDC-42C2-9931-0A9B5CD182A6}" type="parTrans" cxnId="{83664C15-7AFE-4B9C-BB0E-5E2D55D1BD70}">
      <dgm:prSet/>
      <dgm:spPr/>
      <dgm:t>
        <a:bodyPr/>
        <a:lstStyle/>
        <a:p>
          <a:endParaRPr lang="ru-RU"/>
        </a:p>
      </dgm:t>
    </dgm:pt>
    <dgm:pt modelId="{0595B16D-5B37-42CF-9422-4361AD96248C}" type="sibTrans" cxnId="{83664C15-7AFE-4B9C-BB0E-5E2D55D1BD70}">
      <dgm:prSet/>
      <dgm:spPr/>
      <dgm:t>
        <a:bodyPr/>
        <a:lstStyle/>
        <a:p>
          <a:endParaRPr lang="ru-RU"/>
        </a:p>
      </dgm:t>
    </dgm:pt>
    <dgm:pt modelId="{E240D640-4FF9-4534-98A9-1E3CDB362FD5}">
      <dgm:prSet phldrT="[Текст]"/>
      <dgm:spPr/>
      <dgm:t>
        <a:bodyPr/>
        <a:lstStyle/>
        <a:p>
          <a:r>
            <a:rPr lang="en-US" dirty="0" smtClean="0"/>
            <a:t>Scopus</a:t>
          </a:r>
          <a:endParaRPr lang="ru-RU" dirty="0"/>
        </a:p>
      </dgm:t>
    </dgm:pt>
    <dgm:pt modelId="{B722EE6B-B53B-4337-B3CD-70FCB91CBBB7}" type="parTrans" cxnId="{CBA53FFF-D8E8-4DC1-99C9-70EDC9EACE11}">
      <dgm:prSet/>
      <dgm:spPr/>
      <dgm:t>
        <a:bodyPr/>
        <a:lstStyle/>
        <a:p>
          <a:endParaRPr lang="ru-RU"/>
        </a:p>
      </dgm:t>
    </dgm:pt>
    <dgm:pt modelId="{AFA44A64-2794-45EB-87BA-7BD906D3A588}" type="sibTrans" cxnId="{CBA53FFF-D8E8-4DC1-99C9-70EDC9EACE11}">
      <dgm:prSet/>
      <dgm:spPr/>
      <dgm:t>
        <a:bodyPr/>
        <a:lstStyle/>
        <a:p>
          <a:endParaRPr lang="ru-RU"/>
        </a:p>
      </dgm:t>
    </dgm:pt>
    <dgm:pt modelId="{8D1CECED-8E8F-4DDF-B158-3047A5D328F4}">
      <dgm:prSet phldrT="[Текст]"/>
      <dgm:spPr/>
      <dgm:t>
        <a:bodyPr/>
        <a:lstStyle/>
        <a:p>
          <a:r>
            <a:rPr lang="en-US" dirty="0" smtClean="0"/>
            <a:t>ORCID</a:t>
          </a:r>
          <a:endParaRPr lang="ru-RU" dirty="0"/>
        </a:p>
      </dgm:t>
    </dgm:pt>
    <dgm:pt modelId="{CA22E3FB-D7C3-49BD-8E47-F3C31E0A5A00}" type="parTrans" cxnId="{96A85A62-D6B0-41F1-AA82-1F173E959F81}">
      <dgm:prSet/>
      <dgm:spPr/>
      <dgm:t>
        <a:bodyPr/>
        <a:lstStyle/>
        <a:p>
          <a:endParaRPr lang="ru-RU"/>
        </a:p>
      </dgm:t>
    </dgm:pt>
    <dgm:pt modelId="{B894D8F0-0985-4217-B582-0CE337842BBD}" type="sibTrans" cxnId="{96A85A62-D6B0-41F1-AA82-1F173E959F81}">
      <dgm:prSet/>
      <dgm:spPr/>
      <dgm:t>
        <a:bodyPr/>
        <a:lstStyle/>
        <a:p>
          <a:endParaRPr lang="ru-RU"/>
        </a:p>
      </dgm:t>
    </dgm:pt>
    <dgm:pt modelId="{A55CDE68-A579-4219-A382-2666F85AF08C}">
      <dgm:prSet phldrT="[Текст]"/>
      <dgm:spPr/>
      <dgm:t>
        <a:bodyPr/>
        <a:lstStyle/>
        <a:p>
          <a:r>
            <a:rPr lang="ru-RU" dirty="0" smtClean="0"/>
            <a:t>Сотрудник ОмГТУ</a:t>
          </a:r>
          <a:endParaRPr lang="ru-RU" dirty="0"/>
        </a:p>
      </dgm:t>
    </dgm:pt>
    <dgm:pt modelId="{F235A506-E83E-4CC8-A89F-77E1107202D8}" type="parTrans" cxnId="{40F37602-7F0A-47CB-A6DF-97B91119923B}">
      <dgm:prSet/>
      <dgm:spPr/>
      <dgm:t>
        <a:bodyPr/>
        <a:lstStyle/>
        <a:p>
          <a:endParaRPr lang="ru-RU"/>
        </a:p>
      </dgm:t>
    </dgm:pt>
    <dgm:pt modelId="{331C1CE2-C8EF-40DA-9C5B-BCC75EF0A7E0}" type="sibTrans" cxnId="{40F37602-7F0A-47CB-A6DF-97B91119923B}">
      <dgm:prSet/>
      <dgm:spPr/>
      <dgm:t>
        <a:bodyPr/>
        <a:lstStyle/>
        <a:p>
          <a:endParaRPr lang="ru-RU"/>
        </a:p>
      </dgm:t>
    </dgm:pt>
    <dgm:pt modelId="{5D0DE061-29E3-45B2-B6C1-AFC0702735A0}">
      <dgm:prSet phldrT="[Текст]"/>
      <dgm:spPr/>
      <dgm:t>
        <a:bodyPr/>
        <a:lstStyle/>
        <a:p>
          <a:r>
            <a:rPr lang="en-US" dirty="0" err="1" smtClean="0"/>
            <a:t>WoS</a:t>
          </a:r>
          <a:endParaRPr lang="ru-RU" dirty="0"/>
        </a:p>
      </dgm:t>
    </dgm:pt>
    <dgm:pt modelId="{8C2EEAC9-17C6-4A40-AFF6-FE138047A3BD}" type="parTrans" cxnId="{279FB6DA-B44C-4B17-AF9E-BAD177FF1974}">
      <dgm:prSet/>
      <dgm:spPr/>
      <dgm:t>
        <a:bodyPr/>
        <a:lstStyle/>
        <a:p>
          <a:endParaRPr lang="ru-RU"/>
        </a:p>
      </dgm:t>
    </dgm:pt>
    <dgm:pt modelId="{994C920E-069E-4D6D-9777-20AE4D6174B1}" type="sibTrans" cxnId="{279FB6DA-B44C-4B17-AF9E-BAD177FF1974}">
      <dgm:prSet/>
      <dgm:spPr/>
      <dgm:t>
        <a:bodyPr/>
        <a:lstStyle/>
        <a:p>
          <a:endParaRPr lang="ru-RU"/>
        </a:p>
      </dgm:t>
    </dgm:pt>
    <dgm:pt modelId="{4368C83D-6A44-4712-9BE7-289BB1BD4BF2}">
      <dgm:prSet phldrT="[Текст]"/>
      <dgm:spPr/>
      <dgm:t>
        <a:bodyPr/>
        <a:lstStyle/>
        <a:p>
          <a:r>
            <a:rPr lang="en-US" dirty="0" err="1" smtClean="0"/>
            <a:t>ResearcherID</a:t>
          </a:r>
          <a:endParaRPr lang="ru-RU" dirty="0"/>
        </a:p>
      </dgm:t>
    </dgm:pt>
    <dgm:pt modelId="{2CF084FF-945A-43EE-AF84-6FEA9E4AE7BE}" type="parTrans" cxnId="{91541EC4-77F8-4D9D-AD80-ED028E6567FE}">
      <dgm:prSet/>
      <dgm:spPr/>
      <dgm:t>
        <a:bodyPr/>
        <a:lstStyle/>
        <a:p>
          <a:endParaRPr lang="ru-RU"/>
        </a:p>
      </dgm:t>
    </dgm:pt>
    <dgm:pt modelId="{05975A13-654D-404B-B52D-FAFA86FBDB2A}" type="sibTrans" cxnId="{91541EC4-77F8-4D9D-AD80-ED028E6567FE}">
      <dgm:prSet/>
      <dgm:spPr/>
      <dgm:t>
        <a:bodyPr/>
        <a:lstStyle/>
        <a:p>
          <a:endParaRPr lang="ru-RU"/>
        </a:p>
      </dgm:t>
    </dgm:pt>
    <dgm:pt modelId="{EF003FD8-7037-4DC4-85AB-7E58C97739CE}">
      <dgm:prSet phldrT="[Текст]"/>
      <dgm:spPr/>
      <dgm:t>
        <a:bodyPr/>
        <a:lstStyle/>
        <a:p>
          <a:r>
            <a:rPr lang="en-US" dirty="0" smtClean="0"/>
            <a:t>Science Index</a:t>
          </a:r>
          <a:endParaRPr lang="ru-RU" dirty="0"/>
        </a:p>
      </dgm:t>
    </dgm:pt>
    <dgm:pt modelId="{88E024FD-ECC9-4369-98AB-CB7B73092522}" type="parTrans" cxnId="{9F835100-F482-4CCE-9E50-32C99F8FFBD6}">
      <dgm:prSet/>
      <dgm:spPr/>
      <dgm:t>
        <a:bodyPr/>
        <a:lstStyle/>
        <a:p>
          <a:endParaRPr lang="ru-RU"/>
        </a:p>
      </dgm:t>
    </dgm:pt>
    <dgm:pt modelId="{35EF4221-0F8D-4759-8B0B-CC21A9387230}" type="sibTrans" cxnId="{9F835100-F482-4CCE-9E50-32C99F8FFBD6}">
      <dgm:prSet/>
      <dgm:spPr/>
      <dgm:t>
        <a:bodyPr/>
        <a:lstStyle/>
        <a:p>
          <a:endParaRPr lang="ru-RU"/>
        </a:p>
      </dgm:t>
    </dgm:pt>
    <dgm:pt modelId="{63C9949F-9F7B-4E1C-8AC2-7F61FA341C0F}" type="pres">
      <dgm:prSet presAssocID="{E535C636-981B-4D8C-A4A1-281F0FD8FDE7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D9A220-6B75-43A0-B3C0-0B483604F3B0}" type="pres">
      <dgm:prSet presAssocID="{E535C636-981B-4D8C-A4A1-281F0FD8FDE7}" presName="outerBox" presStyleCnt="0"/>
      <dgm:spPr/>
    </dgm:pt>
    <dgm:pt modelId="{C3EF604E-D1D7-4CA2-B8FF-C0C5A7A7C206}" type="pres">
      <dgm:prSet presAssocID="{E535C636-981B-4D8C-A4A1-281F0FD8FDE7}" presName="outerBoxParent" presStyleLbl="node1" presStyleIdx="0" presStyleCnt="3"/>
      <dgm:spPr/>
      <dgm:t>
        <a:bodyPr/>
        <a:lstStyle/>
        <a:p>
          <a:endParaRPr lang="en-US"/>
        </a:p>
      </dgm:t>
    </dgm:pt>
    <dgm:pt modelId="{7095535A-D464-4037-9724-D120945C78C3}" type="pres">
      <dgm:prSet presAssocID="{E535C636-981B-4D8C-A4A1-281F0FD8FDE7}" presName="outerBoxChildren" presStyleCnt="0"/>
      <dgm:spPr/>
    </dgm:pt>
    <dgm:pt modelId="{3851C54F-ADD4-4AB7-ADEA-EACAF1E52C57}" type="pres">
      <dgm:prSet presAssocID="{E240D640-4FF9-4534-98A9-1E3CDB362FD5}" presName="oChild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7178F-0A9D-4EA7-94CE-AF4A110E0647}" type="pres">
      <dgm:prSet presAssocID="{AFA44A64-2794-45EB-87BA-7BD906D3A588}" presName="outerSibTrans" presStyleCnt="0"/>
      <dgm:spPr/>
    </dgm:pt>
    <dgm:pt modelId="{95C7FDEE-E5E9-40D0-9857-90373D78B6E8}" type="pres">
      <dgm:prSet presAssocID="{8D1CECED-8E8F-4DDF-B158-3047A5D328F4}" presName="oChild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BD7F6-B97C-4796-8E55-FA6C0EFD4335}" type="pres">
      <dgm:prSet presAssocID="{E535C636-981B-4D8C-A4A1-281F0FD8FDE7}" presName="middleBox" presStyleCnt="0"/>
      <dgm:spPr/>
    </dgm:pt>
    <dgm:pt modelId="{C0E6A614-4779-424E-872F-5488F8F46E4E}" type="pres">
      <dgm:prSet presAssocID="{E535C636-981B-4D8C-A4A1-281F0FD8FDE7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A98B3FA3-63DB-46AE-A494-8CC428866036}" type="pres">
      <dgm:prSet presAssocID="{E535C636-981B-4D8C-A4A1-281F0FD8FDE7}" presName="middleBoxChildren" presStyleCnt="0"/>
      <dgm:spPr/>
    </dgm:pt>
    <dgm:pt modelId="{3055F8F1-F48B-4C3A-B047-A112221F680A}" type="pres">
      <dgm:prSet presAssocID="{E535C636-981B-4D8C-A4A1-281F0FD8FDE7}" presName="centerBox" presStyleCnt="0"/>
      <dgm:spPr/>
    </dgm:pt>
    <dgm:pt modelId="{855CD1C8-F838-4F29-ADEA-CF25D6336FF3}" type="pres">
      <dgm:prSet presAssocID="{E535C636-981B-4D8C-A4A1-281F0FD8FDE7}" presName="centerBoxParent" presStyleLbl="node1" presStyleIdx="2" presStyleCnt="3"/>
      <dgm:spPr/>
      <dgm:t>
        <a:bodyPr/>
        <a:lstStyle/>
        <a:p>
          <a:endParaRPr lang="ru-RU"/>
        </a:p>
      </dgm:t>
    </dgm:pt>
    <dgm:pt modelId="{3CABA258-67F0-4118-8D9A-956EE4D3B3BC}" type="pres">
      <dgm:prSet presAssocID="{E535C636-981B-4D8C-A4A1-281F0FD8FDE7}" presName="centerBoxChildren" presStyleCnt="0"/>
      <dgm:spPr/>
    </dgm:pt>
    <dgm:pt modelId="{08CACC47-745D-4B68-9B1A-AE385FC8A773}" type="pres">
      <dgm:prSet presAssocID="{4368C83D-6A44-4712-9BE7-289BB1BD4BF2}" presName="cChild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4D07D-35DA-45E9-9F00-A6AE004849A8}" type="pres">
      <dgm:prSet presAssocID="{05975A13-654D-404B-B52D-FAFA86FBDB2A}" presName="centerSibTrans" presStyleCnt="0"/>
      <dgm:spPr/>
    </dgm:pt>
    <dgm:pt modelId="{4F8CA0DD-E352-4777-98F7-C0836AF4CD6A}" type="pres">
      <dgm:prSet presAssocID="{EF003FD8-7037-4DC4-85AB-7E58C97739CE}" presName="cChild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541EC4-77F8-4D9D-AD80-ED028E6567FE}" srcId="{5D0DE061-29E3-45B2-B6C1-AFC0702735A0}" destId="{4368C83D-6A44-4712-9BE7-289BB1BD4BF2}" srcOrd="0" destOrd="0" parTransId="{2CF084FF-945A-43EE-AF84-6FEA9E4AE7BE}" sibTransId="{05975A13-654D-404B-B52D-FAFA86FBDB2A}"/>
    <dgm:cxn modelId="{83664C15-7AFE-4B9C-BB0E-5E2D55D1BD70}" srcId="{E535C636-981B-4D8C-A4A1-281F0FD8FDE7}" destId="{CF1B35ED-70B7-40E4-BCF0-AD13FB1BA06F}" srcOrd="0" destOrd="0" parTransId="{6C51B319-0BDC-42C2-9931-0A9B5CD182A6}" sibTransId="{0595B16D-5B37-42CF-9422-4361AD96248C}"/>
    <dgm:cxn modelId="{279FB6DA-B44C-4B17-AF9E-BAD177FF1974}" srcId="{E535C636-981B-4D8C-A4A1-281F0FD8FDE7}" destId="{5D0DE061-29E3-45B2-B6C1-AFC0702735A0}" srcOrd="2" destOrd="0" parTransId="{8C2EEAC9-17C6-4A40-AFF6-FE138047A3BD}" sibTransId="{994C920E-069E-4D6D-9777-20AE4D6174B1}"/>
    <dgm:cxn modelId="{BD71FC98-4E22-41D2-919C-178C7CE2A759}" type="presOf" srcId="{5D0DE061-29E3-45B2-B6C1-AFC0702735A0}" destId="{855CD1C8-F838-4F29-ADEA-CF25D6336FF3}" srcOrd="0" destOrd="0" presId="urn:microsoft.com/office/officeart/2005/8/layout/target2"/>
    <dgm:cxn modelId="{40F37602-7F0A-47CB-A6DF-97B91119923B}" srcId="{E535C636-981B-4D8C-A4A1-281F0FD8FDE7}" destId="{A55CDE68-A579-4219-A382-2666F85AF08C}" srcOrd="1" destOrd="0" parTransId="{F235A506-E83E-4CC8-A89F-77E1107202D8}" sibTransId="{331C1CE2-C8EF-40DA-9C5B-BCC75EF0A7E0}"/>
    <dgm:cxn modelId="{C97AAB0C-5850-4BB2-9C72-F88492E0FDEE}" type="presOf" srcId="{E240D640-4FF9-4534-98A9-1E3CDB362FD5}" destId="{3851C54F-ADD4-4AB7-ADEA-EACAF1E52C57}" srcOrd="0" destOrd="0" presId="urn:microsoft.com/office/officeart/2005/8/layout/target2"/>
    <dgm:cxn modelId="{E943439D-BEF8-4C1F-9A7B-A3EE52D75FB8}" type="presOf" srcId="{E535C636-981B-4D8C-A4A1-281F0FD8FDE7}" destId="{63C9949F-9F7B-4E1C-8AC2-7F61FA341C0F}" srcOrd="0" destOrd="0" presId="urn:microsoft.com/office/officeart/2005/8/layout/target2"/>
    <dgm:cxn modelId="{0B9E37BC-82E0-459C-9442-889440C961DD}" type="presOf" srcId="{A55CDE68-A579-4219-A382-2666F85AF08C}" destId="{C0E6A614-4779-424E-872F-5488F8F46E4E}" srcOrd="0" destOrd="0" presId="urn:microsoft.com/office/officeart/2005/8/layout/target2"/>
    <dgm:cxn modelId="{D2771440-2128-4F54-A20A-59D06D8B78F8}" type="presOf" srcId="{EF003FD8-7037-4DC4-85AB-7E58C97739CE}" destId="{4F8CA0DD-E352-4777-98F7-C0836AF4CD6A}" srcOrd="0" destOrd="0" presId="urn:microsoft.com/office/officeart/2005/8/layout/target2"/>
    <dgm:cxn modelId="{CBA53FFF-D8E8-4DC1-99C9-70EDC9EACE11}" srcId="{CF1B35ED-70B7-40E4-BCF0-AD13FB1BA06F}" destId="{E240D640-4FF9-4534-98A9-1E3CDB362FD5}" srcOrd="0" destOrd="0" parTransId="{B722EE6B-B53B-4337-B3CD-70FCB91CBBB7}" sibTransId="{AFA44A64-2794-45EB-87BA-7BD906D3A588}"/>
    <dgm:cxn modelId="{8D833F1C-71D1-4C79-A93A-4D5BEA43A055}" type="presOf" srcId="{8D1CECED-8E8F-4DDF-B158-3047A5D328F4}" destId="{95C7FDEE-E5E9-40D0-9857-90373D78B6E8}" srcOrd="0" destOrd="0" presId="urn:microsoft.com/office/officeart/2005/8/layout/target2"/>
    <dgm:cxn modelId="{96A85A62-D6B0-41F1-AA82-1F173E959F81}" srcId="{CF1B35ED-70B7-40E4-BCF0-AD13FB1BA06F}" destId="{8D1CECED-8E8F-4DDF-B158-3047A5D328F4}" srcOrd="1" destOrd="0" parTransId="{CA22E3FB-D7C3-49BD-8E47-F3C31E0A5A00}" sibTransId="{B894D8F0-0985-4217-B582-0CE337842BBD}"/>
    <dgm:cxn modelId="{68EB1893-7D01-4DB5-9767-11B32D85821E}" type="presOf" srcId="{4368C83D-6A44-4712-9BE7-289BB1BD4BF2}" destId="{08CACC47-745D-4B68-9B1A-AE385FC8A773}" srcOrd="0" destOrd="0" presId="urn:microsoft.com/office/officeart/2005/8/layout/target2"/>
    <dgm:cxn modelId="{9F835100-F482-4CCE-9E50-32C99F8FFBD6}" srcId="{5D0DE061-29E3-45B2-B6C1-AFC0702735A0}" destId="{EF003FD8-7037-4DC4-85AB-7E58C97739CE}" srcOrd="1" destOrd="0" parTransId="{88E024FD-ECC9-4369-98AB-CB7B73092522}" sibTransId="{35EF4221-0F8D-4759-8B0B-CC21A9387230}"/>
    <dgm:cxn modelId="{C35237B0-D0A3-4866-B853-7CD556F72F9F}" type="presOf" srcId="{CF1B35ED-70B7-40E4-BCF0-AD13FB1BA06F}" destId="{C3EF604E-D1D7-4CA2-B8FF-C0C5A7A7C206}" srcOrd="0" destOrd="0" presId="urn:microsoft.com/office/officeart/2005/8/layout/target2"/>
    <dgm:cxn modelId="{D1DB3A73-A068-491D-B83C-A81AEE178B48}" type="presParOf" srcId="{63C9949F-9F7B-4E1C-8AC2-7F61FA341C0F}" destId="{44D9A220-6B75-43A0-B3C0-0B483604F3B0}" srcOrd="0" destOrd="0" presId="urn:microsoft.com/office/officeart/2005/8/layout/target2"/>
    <dgm:cxn modelId="{A6343770-81F2-4AF1-9736-80E2EEB04A3E}" type="presParOf" srcId="{44D9A220-6B75-43A0-B3C0-0B483604F3B0}" destId="{C3EF604E-D1D7-4CA2-B8FF-C0C5A7A7C206}" srcOrd="0" destOrd="0" presId="urn:microsoft.com/office/officeart/2005/8/layout/target2"/>
    <dgm:cxn modelId="{C54859B2-4E93-4AC0-A5BB-B6A38B09B85D}" type="presParOf" srcId="{44D9A220-6B75-43A0-B3C0-0B483604F3B0}" destId="{7095535A-D464-4037-9724-D120945C78C3}" srcOrd="1" destOrd="0" presId="urn:microsoft.com/office/officeart/2005/8/layout/target2"/>
    <dgm:cxn modelId="{EF014C8D-9E7E-489A-B26F-18702ECC8526}" type="presParOf" srcId="{7095535A-D464-4037-9724-D120945C78C3}" destId="{3851C54F-ADD4-4AB7-ADEA-EACAF1E52C57}" srcOrd="0" destOrd="0" presId="urn:microsoft.com/office/officeart/2005/8/layout/target2"/>
    <dgm:cxn modelId="{9366B14D-D2F7-4297-BC70-BA7AC7FCE8E6}" type="presParOf" srcId="{7095535A-D464-4037-9724-D120945C78C3}" destId="{3F67178F-0A9D-4EA7-94CE-AF4A110E0647}" srcOrd="1" destOrd="0" presId="urn:microsoft.com/office/officeart/2005/8/layout/target2"/>
    <dgm:cxn modelId="{926BE785-E39E-49C7-A40D-79EB5023A909}" type="presParOf" srcId="{7095535A-D464-4037-9724-D120945C78C3}" destId="{95C7FDEE-E5E9-40D0-9857-90373D78B6E8}" srcOrd="2" destOrd="0" presId="urn:microsoft.com/office/officeart/2005/8/layout/target2"/>
    <dgm:cxn modelId="{6AE61CFB-1DB3-4060-8A5D-D39AA88409AB}" type="presParOf" srcId="{63C9949F-9F7B-4E1C-8AC2-7F61FA341C0F}" destId="{5F8BD7F6-B97C-4796-8E55-FA6C0EFD4335}" srcOrd="1" destOrd="0" presId="urn:microsoft.com/office/officeart/2005/8/layout/target2"/>
    <dgm:cxn modelId="{EA138D5C-1031-4598-B4CC-E6F4339E2638}" type="presParOf" srcId="{5F8BD7F6-B97C-4796-8E55-FA6C0EFD4335}" destId="{C0E6A614-4779-424E-872F-5488F8F46E4E}" srcOrd="0" destOrd="0" presId="urn:microsoft.com/office/officeart/2005/8/layout/target2"/>
    <dgm:cxn modelId="{6B77437F-64AE-4850-BBCA-65A5F45304F0}" type="presParOf" srcId="{5F8BD7F6-B97C-4796-8E55-FA6C0EFD4335}" destId="{A98B3FA3-63DB-46AE-A494-8CC428866036}" srcOrd="1" destOrd="0" presId="urn:microsoft.com/office/officeart/2005/8/layout/target2"/>
    <dgm:cxn modelId="{A5D333C9-6A16-4C2F-B593-DF192BF0BB71}" type="presParOf" srcId="{63C9949F-9F7B-4E1C-8AC2-7F61FA341C0F}" destId="{3055F8F1-F48B-4C3A-B047-A112221F680A}" srcOrd="2" destOrd="0" presId="urn:microsoft.com/office/officeart/2005/8/layout/target2"/>
    <dgm:cxn modelId="{A97DE01A-5268-4C8C-86D2-E8CEDAA15054}" type="presParOf" srcId="{3055F8F1-F48B-4C3A-B047-A112221F680A}" destId="{855CD1C8-F838-4F29-ADEA-CF25D6336FF3}" srcOrd="0" destOrd="0" presId="urn:microsoft.com/office/officeart/2005/8/layout/target2"/>
    <dgm:cxn modelId="{9882D920-D6F9-42B4-B877-D5295C80ECF7}" type="presParOf" srcId="{3055F8F1-F48B-4C3A-B047-A112221F680A}" destId="{3CABA258-67F0-4118-8D9A-956EE4D3B3BC}" srcOrd="1" destOrd="0" presId="urn:microsoft.com/office/officeart/2005/8/layout/target2"/>
    <dgm:cxn modelId="{B8D2B19E-05C8-4C53-B349-3D5510AE9E61}" type="presParOf" srcId="{3CABA258-67F0-4118-8D9A-956EE4D3B3BC}" destId="{08CACC47-745D-4B68-9B1A-AE385FC8A773}" srcOrd="0" destOrd="0" presId="urn:microsoft.com/office/officeart/2005/8/layout/target2"/>
    <dgm:cxn modelId="{87DA434A-D6B6-4DB8-9F4A-41EC276E9160}" type="presParOf" srcId="{3CABA258-67F0-4118-8D9A-956EE4D3B3BC}" destId="{7C84D07D-35DA-45E9-9F00-A6AE004849A8}" srcOrd="1" destOrd="0" presId="urn:microsoft.com/office/officeart/2005/8/layout/target2"/>
    <dgm:cxn modelId="{077E014C-909C-4A0D-81B3-EC204EAEB038}" type="presParOf" srcId="{3CABA258-67F0-4118-8D9A-956EE4D3B3BC}" destId="{4F8CA0DD-E352-4777-98F7-C0836AF4CD6A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388DB-B25F-4782-BD5A-0C4205A27F33}">
      <dsp:nvSpPr>
        <dsp:cNvPr id="0" name=""/>
        <dsp:cNvSpPr/>
      </dsp:nvSpPr>
      <dsp:spPr>
        <a:xfrm>
          <a:off x="-7080671" y="-1082927"/>
          <a:ext cx="8430551" cy="8430551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960CF-BB73-4D9F-A696-3DE5E4BB1171}">
      <dsp:nvSpPr>
        <dsp:cNvPr id="0" name=""/>
        <dsp:cNvSpPr/>
      </dsp:nvSpPr>
      <dsp:spPr>
        <a:xfrm>
          <a:off x="3168361" y="560214"/>
          <a:ext cx="5247521" cy="1252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45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Место работы</a:t>
          </a:r>
          <a:br>
            <a:rPr lang="ru-RU" sz="1800" b="1" kern="1200" dirty="0" smtClean="0"/>
          </a:br>
          <a:r>
            <a:rPr lang="ru-RU" sz="1800" b="1" kern="1200" dirty="0" smtClean="0"/>
            <a:t>(</a:t>
          </a:r>
          <a:r>
            <a:rPr lang="ru-RU" sz="1800" b="1" kern="1200" dirty="0" err="1" smtClean="0"/>
            <a:t>аффилиация</a:t>
          </a:r>
          <a:r>
            <a:rPr lang="ru-RU" sz="1800" b="1" kern="1200" dirty="0" smtClean="0"/>
            <a:t> с другими организациями)</a:t>
          </a:r>
          <a:endParaRPr lang="ru-RU" sz="1800" b="1" kern="1200" dirty="0"/>
        </a:p>
      </dsp:txBody>
      <dsp:txXfrm>
        <a:off x="3168361" y="560214"/>
        <a:ext cx="5247521" cy="1252939"/>
      </dsp:txXfrm>
    </dsp:sp>
    <dsp:sp modelId="{A0BEC6ED-31D8-46D5-936B-E0CD43C615AC}">
      <dsp:nvSpPr>
        <dsp:cNvPr id="0" name=""/>
        <dsp:cNvSpPr/>
      </dsp:nvSpPr>
      <dsp:spPr>
        <a:xfrm>
          <a:off x="86452" y="469852"/>
          <a:ext cx="1566173" cy="1566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F62D2-0AE1-41EB-B065-28CB8CD1CDDD}">
      <dsp:nvSpPr>
        <dsp:cNvPr id="0" name=""/>
        <dsp:cNvSpPr/>
      </dsp:nvSpPr>
      <dsp:spPr>
        <a:xfrm>
          <a:off x="1296145" y="2520274"/>
          <a:ext cx="7085507" cy="1252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4520" tIns="139700" rIns="139700" bIns="13970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       </a:t>
          </a:r>
          <a:r>
            <a:rPr lang="ru-RU" sz="2400" kern="1200" dirty="0" smtClean="0"/>
            <a:t>Авторские коды</a:t>
          </a:r>
          <a:endParaRPr lang="ru-RU" sz="2400" kern="1200" dirty="0"/>
        </a:p>
      </dsp:txBody>
      <dsp:txXfrm>
        <a:off x="1296145" y="2520274"/>
        <a:ext cx="7085507" cy="1252939"/>
      </dsp:txXfrm>
    </dsp:sp>
    <dsp:sp modelId="{27E239F9-7166-47CB-B1B7-0EB337B4E830}">
      <dsp:nvSpPr>
        <dsp:cNvPr id="0" name=""/>
        <dsp:cNvSpPr/>
      </dsp:nvSpPr>
      <dsp:spPr>
        <a:xfrm>
          <a:off x="541896" y="2349261"/>
          <a:ext cx="1566173" cy="1566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06344-BD3B-4CD1-ADF5-7475EEF73A25}">
      <dsp:nvSpPr>
        <dsp:cNvPr id="0" name=""/>
        <dsp:cNvSpPr/>
      </dsp:nvSpPr>
      <dsp:spPr>
        <a:xfrm>
          <a:off x="936126" y="4104453"/>
          <a:ext cx="7540951" cy="21475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45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Публикации </a:t>
          </a:r>
          <a:br>
            <a:rPr lang="ru-RU" sz="1800" b="1" kern="1200" dirty="0" smtClean="0"/>
          </a:br>
          <a:r>
            <a:rPr lang="ru-RU" sz="1800" b="1" kern="1200" dirty="0" smtClean="0"/>
            <a:t>(связь с реферативными и полнотекстовыми базами данных и/или ведущими информационно-аналитическими системами).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 том числе в научных социальных сетях. </a:t>
          </a:r>
          <a:endParaRPr lang="ru-RU" sz="1800" b="1" kern="1200" dirty="0"/>
        </a:p>
      </dsp:txBody>
      <dsp:txXfrm>
        <a:off x="936126" y="4104453"/>
        <a:ext cx="7540951" cy="2147512"/>
      </dsp:txXfrm>
    </dsp:sp>
    <dsp:sp modelId="{0265A5AF-3132-434F-9022-1378E25ABA70}">
      <dsp:nvSpPr>
        <dsp:cNvPr id="0" name=""/>
        <dsp:cNvSpPr/>
      </dsp:nvSpPr>
      <dsp:spPr>
        <a:xfrm>
          <a:off x="86452" y="4228669"/>
          <a:ext cx="1566173" cy="1566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D03BB-DA95-4827-B385-3FE171C8DDFF}">
      <dsp:nvSpPr>
        <dsp:cNvPr id="0" name=""/>
        <dsp:cNvSpPr/>
      </dsp:nvSpPr>
      <dsp:spPr>
        <a:xfrm>
          <a:off x="3974841" y="2786709"/>
          <a:ext cx="3405978" cy="3405978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Поисковый образ организации</a:t>
          </a:r>
          <a:endParaRPr lang="ru-RU" sz="2400" b="1" kern="1200" dirty="0"/>
        </a:p>
      </dsp:txBody>
      <dsp:txXfrm>
        <a:off x="4659594" y="3584543"/>
        <a:ext cx="2036472" cy="1750743"/>
      </dsp:txXfrm>
    </dsp:sp>
    <dsp:sp modelId="{95C6C594-8093-4446-AB64-95A8FD343616}">
      <dsp:nvSpPr>
        <dsp:cNvPr id="0" name=""/>
        <dsp:cNvSpPr/>
      </dsp:nvSpPr>
      <dsp:spPr>
        <a:xfrm>
          <a:off x="1782914" y="1981660"/>
          <a:ext cx="2897608" cy="2477075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Качество метаданных</a:t>
          </a:r>
          <a:endParaRPr lang="ru-RU" sz="2000" b="1" kern="1200" dirty="0"/>
        </a:p>
      </dsp:txBody>
      <dsp:txXfrm>
        <a:off x="2467654" y="2609040"/>
        <a:ext cx="1528128" cy="1222315"/>
      </dsp:txXfrm>
    </dsp:sp>
    <dsp:sp modelId="{1997F2F8-062A-4E43-B5EC-C76C5A919CF7}">
      <dsp:nvSpPr>
        <dsp:cNvPr id="0" name=""/>
        <dsp:cNvSpPr/>
      </dsp:nvSpPr>
      <dsp:spPr>
        <a:xfrm rot="20700000">
          <a:off x="3380596" y="272731"/>
          <a:ext cx="2427028" cy="242702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Оформление автором произведения науки</a:t>
          </a:r>
          <a:endParaRPr lang="ru-RU" sz="1600" b="1" kern="1200" dirty="0"/>
        </a:p>
      </dsp:txBody>
      <dsp:txXfrm rot="-20700000">
        <a:off x="3912914" y="805049"/>
        <a:ext cx="1362391" cy="1362391"/>
      </dsp:txXfrm>
    </dsp:sp>
    <dsp:sp modelId="{67A13D80-3C41-45CE-B1DD-E4728F0F219A}">
      <dsp:nvSpPr>
        <dsp:cNvPr id="0" name=""/>
        <dsp:cNvSpPr/>
      </dsp:nvSpPr>
      <dsp:spPr>
        <a:xfrm>
          <a:off x="3735459" y="2259846"/>
          <a:ext cx="4359652" cy="4359652"/>
        </a:xfrm>
        <a:prstGeom prst="circularArrow">
          <a:avLst>
            <a:gd name="adj1" fmla="val 4687"/>
            <a:gd name="adj2" fmla="val 299029"/>
            <a:gd name="adj3" fmla="val 2549593"/>
            <a:gd name="adj4" fmla="val 1579106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A6A36-DA75-4F58-9519-4905698BCEE6}">
      <dsp:nvSpPr>
        <dsp:cNvPr id="0" name=""/>
        <dsp:cNvSpPr/>
      </dsp:nvSpPr>
      <dsp:spPr>
        <a:xfrm>
          <a:off x="1554496" y="1425000"/>
          <a:ext cx="3167559" cy="31675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4AE3E-C909-4118-9AF6-495D62A7C3AB}">
      <dsp:nvSpPr>
        <dsp:cNvPr id="0" name=""/>
        <dsp:cNvSpPr/>
      </dsp:nvSpPr>
      <dsp:spPr>
        <a:xfrm>
          <a:off x="2819199" y="-267455"/>
          <a:ext cx="3415267" cy="34152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E3A49-84D9-467F-971C-3F39D17AA873}">
      <dsp:nvSpPr>
        <dsp:cNvPr id="0" name=""/>
        <dsp:cNvSpPr/>
      </dsp:nvSpPr>
      <dsp:spPr>
        <a:xfrm>
          <a:off x="3302013" y="0"/>
          <a:ext cx="3119343" cy="311981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E6A77-D00E-456E-8C7B-6B819FAAEA8A}">
      <dsp:nvSpPr>
        <dsp:cNvPr id="0" name=""/>
        <dsp:cNvSpPr/>
      </dsp:nvSpPr>
      <dsp:spPr>
        <a:xfrm>
          <a:off x="3991490" y="1126349"/>
          <a:ext cx="1733359" cy="86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Поисковый образ документа</a:t>
          </a:r>
          <a:endParaRPr lang="ru-RU" sz="2000" b="1" kern="1200" dirty="0"/>
        </a:p>
      </dsp:txBody>
      <dsp:txXfrm>
        <a:off x="3991490" y="1126349"/>
        <a:ext cx="1733359" cy="866472"/>
      </dsp:txXfrm>
    </dsp:sp>
    <dsp:sp modelId="{7E8B2362-AB91-4B7E-8A11-F0AF0F7D4B7F}">
      <dsp:nvSpPr>
        <dsp:cNvPr id="0" name=""/>
        <dsp:cNvSpPr/>
      </dsp:nvSpPr>
      <dsp:spPr>
        <a:xfrm>
          <a:off x="2435626" y="1792567"/>
          <a:ext cx="3119343" cy="311981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4AA5C-1F07-4B78-872C-A3A7589CA6F8}">
      <dsp:nvSpPr>
        <dsp:cNvPr id="0" name=""/>
        <dsp:cNvSpPr/>
      </dsp:nvSpPr>
      <dsp:spPr>
        <a:xfrm>
          <a:off x="3128618" y="2929285"/>
          <a:ext cx="1733359" cy="86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Поисковый образ автора</a:t>
          </a:r>
          <a:endParaRPr lang="ru-RU" sz="2000" b="1" kern="1200" dirty="0"/>
        </a:p>
      </dsp:txBody>
      <dsp:txXfrm>
        <a:off x="3128618" y="2929285"/>
        <a:ext cx="1733359" cy="866472"/>
      </dsp:txXfrm>
    </dsp:sp>
    <dsp:sp modelId="{8AC4C1D2-772F-4747-93A6-018793BF9C49}">
      <dsp:nvSpPr>
        <dsp:cNvPr id="0" name=""/>
        <dsp:cNvSpPr/>
      </dsp:nvSpPr>
      <dsp:spPr>
        <a:xfrm>
          <a:off x="3524028" y="3799646"/>
          <a:ext cx="2679999" cy="268107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79A18-8173-4BDF-ADD9-AFFD2B972C87}">
      <dsp:nvSpPr>
        <dsp:cNvPr id="0" name=""/>
        <dsp:cNvSpPr/>
      </dsp:nvSpPr>
      <dsp:spPr>
        <a:xfrm>
          <a:off x="3995591" y="4734814"/>
          <a:ext cx="1733359" cy="86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Поисковый образ организации</a:t>
          </a:r>
          <a:endParaRPr lang="ru-RU" sz="2000" b="1" kern="1200" dirty="0"/>
        </a:p>
      </dsp:txBody>
      <dsp:txXfrm>
        <a:off x="3995591" y="4734814"/>
        <a:ext cx="1733359" cy="866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F604E-D1D7-4CA2-B8FF-C0C5A7A7C206}">
      <dsp:nvSpPr>
        <dsp:cNvPr id="0" name=""/>
        <dsp:cNvSpPr/>
      </dsp:nvSpPr>
      <dsp:spPr>
        <a:xfrm>
          <a:off x="0" y="0"/>
          <a:ext cx="8496944" cy="6264695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4862100" numCol="1" spcCol="1270" anchor="t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Авторские профили</a:t>
          </a:r>
          <a:endParaRPr lang="ru-RU" sz="5200" kern="1200" dirty="0"/>
        </a:p>
      </dsp:txBody>
      <dsp:txXfrm>
        <a:off x="155964" y="155964"/>
        <a:ext cx="8185016" cy="5952767"/>
      </dsp:txXfrm>
    </dsp:sp>
    <dsp:sp modelId="{3851C54F-ADD4-4AB7-ADEA-EACAF1E52C57}">
      <dsp:nvSpPr>
        <dsp:cNvPr id="0" name=""/>
        <dsp:cNvSpPr/>
      </dsp:nvSpPr>
      <dsp:spPr>
        <a:xfrm>
          <a:off x="212423" y="1566173"/>
          <a:ext cx="1274541" cy="216052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Scopus</a:t>
          </a:r>
          <a:endParaRPr lang="ru-RU" sz="2700" kern="1200" dirty="0"/>
        </a:p>
      </dsp:txBody>
      <dsp:txXfrm>
        <a:off x="251620" y="1605370"/>
        <a:ext cx="1196147" cy="2082130"/>
      </dsp:txXfrm>
    </dsp:sp>
    <dsp:sp modelId="{95C7FDEE-E5E9-40D0-9857-90373D78B6E8}">
      <dsp:nvSpPr>
        <dsp:cNvPr id="0" name=""/>
        <dsp:cNvSpPr/>
      </dsp:nvSpPr>
      <dsp:spPr>
        <a:xfrm>
          <a:off x="212423" y="3789492"/>
          <a:ext cx="1274541" cy="216052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ORCID</a:t>
          </a:r>
          <a:endParaRPr lang="ru-RU" sz="2700" kern="1200" dirty="0"/>
        </a:p>
      </dsp:txBody>
      <dsp:txXfrm>
        <a:off x="251620" y="3828689"/>
        <a:ext cx="1196147" cy="2082130"/>
      </dsp:txXfrm>
    </dsp:sp>
    <dsp:sp modelId="{C0E6A614-4779-424E-872F-5488F8F46E4E}">
      <dsp:nvSpPr>
        <dsp:cNvPr id="0" name=""/>
        <dsp:cNvSpPr/>
      </dsp:nvSpPr>
      <dsp:spPr>
        <a:xfrm>
          <a:off x="1699388" y="1566173"/>
          <a:ext cx="6585131" cy="4385287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2784657" numCol="1" spcCol="1270" anchor="t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Сотрудник ОмГТУ</a:t>
          </a:r>
          <a:endParaRPr lang="ru-RU" sz="5200" kern="1200" dirty="0"/>
        </a:p>
      </dsp:txBody>
      <dsp:txXfrm>
        <a:off x="1834251" y="1701036"/>
        <a:ext cx="6315405" cy="4115561"/>
      </dsp:txXfrm>
    </dsp:sp>
    <dsp:sp modelId="{855CD1C8-F838-4F29-ADEA-CF25D6336FF3}">
      <dsp:nvSpPr>
        <dsp:cNvPr id="0" name=""/>
        <dsp:cNvSpPr/>
      </dsp:nvSpPr>
      <dsp:spPr>
        <a:xfrm>
          <a:off x="1911812" y="3132347"/>
          <a:ext cx="6160284" cy="2505878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414429" numCol="1" spcCol="1270" anchor="t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err="1" smtClean="0"/>
            <a:t>WoS</a:t>
          </a:r>
          <a:endParaRPr lang="ru-RU" sz="5200" kern="1200" dirty="0"/>
        </a:p>
      </dsp:txBody>
      <dsp:txXfrm>
        <a:off x="1988876" y="3209411"/>
        <a:ext cx="6006156" cy="2351750"/>
      </dsp:txXfrm>
    </dsp:sp>
    <dsp:sp modelId="{08CACC47-745D-4B68-9B1A-AE385FC8A773}">
      <dsp:nvSpPr>
        <dsp:cNvPr id="0" name=""/>
        <dsp:cNvSpPr/>
      </dsp:nvSpPr>
      <dsp:spPr>
        <a:xfrm>
          <a:off x="2065819" y="4259993"/>
          <a:ext cx="2891844" cy="112764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ResearcherID</a:t>
          </a:r>
          <a:endParaRPr lang="ru-RU" sz="2700" kern="1200" dirty="0"/>
        </a:p>
      </dsp:txBody>
      <dsp:txXfrm>
        <a:off x="2100498" y="4294672"/>
        <a:ext cx="2822486" cy="1058287"/>
      </dsp:txXfrm>
    </dsp:sp>
    <dsp:sp modelId="{4F8CA0DD-E352-4777-98F7-C0836AF4CD6A}">
      <dsp:nvSpPr>
        <dsp:cNvPr id="0" name=""/>
        <dsp:cNvSpPr/>
      </dsp:nvSpPr>
      <dsp:spPr>
        <a:xfrm>
          <a:off x="5020644" y="4259993"/>
          <a:ext cx="2891844" cy="112764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Science Index</a:t>
          </a:r>
          <a:endParaRPr lang="ru-RU" sz="2700" kern="1200" dirty="0"/>
        </a:p>
      </dsp:txBody>
      <dsp:txXfrm>
        <a:off x="5055323" y="4294672"/>
        <a:ext cx="2822486" cy="1058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F1E9E-2FA7-4E01-88CB-1651E749384A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3550-BE86-4450-9E74-D48176126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88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7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03797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en-US" sz="28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800" b="1" dirty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800" b="1" dirty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8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800" b="1" dirty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800" b="1" dirty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>X </a:t>
            </a:r>
            <a:r>
              <a:rPr lang="ru-RU" sz="1600" b="1" dirty="0">
                <a:solidFill>
                  <a:srgbClr val="17365D"/>
                </a:solidFill>
                <a:latin typeface="Times New Roman"/>
                <a:ea typeface="Calibri"/>
              </a:rPr>
              <a:t>Международная IEEE научно-техническая </a:t>
            </a: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>конференция</a:t>
            </a:r>
            <a:b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>«</a:t>
            </a:r>
            <a:r>
              <a:rPr lang="ru-RU" sz="1600" b="1" dirty="0">
                <a:solidFill>
                  <a:srgbClr val="17365D"/>
                </a:solidFill>
                <a:latin typeface="Times New Roman"/>
                <a:ea typeface="Calibri"/>
              </a:rPr>
              <a:t>ДИНАМИКА СИСТЕМ, МЕХАНИЗМОВ И МАШИН» </a:t>
            </a: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>Омск</a:t>
            </a:r>
            <a:r>
              <a:rPr lang="ru-RU" sz="1600" b="1" dirty="0">
                <a:solidFill>
                  <a:srgbClr val="17365D"/>
                </a:solidFill>
                <a:latin typeface="Times New Roman"/>
                <a:ea typeface="Calibri"/>
              </a:rPr>
              <a:t>, Россия, </a:t>
            </a:r>
            <a:r>
              <a:rPr lang="ru-RU" sz="1600" b="1" dirty="0" smtClean="0">
                <a:solidFill>
                  <a:srgbClr val="17365D"/>
                </a:solidFill>
                <a:latin typeface="Times New Roman"/>
                <a:ea typeface="Calibri"/>
              </a:rPr>
              <a:t>15–17 </a:t>
            </a:r>
            <a:r>
              <a:rPr lang="ru-RU" sz="1600" b="1" dirty="0">
                <a:solidFill>
                  <a:srgbClr val="17365D"/>
                </a:solidFill>
                <a:latin typeface="Times New Roman"/>
                <a:ea typeface="Calibri"/>
              </a:rPr>
              <a:t>ноября, 2017</a:t>
            </a:r>
            <a:r>
              <a:rPr lang="ru-RU" sz="2000" b="1" dirty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000" b="1" dirty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en-US" sz="2800" b="1" dirty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en-US" sz="2800" b="1" dirty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en-US" sz="28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en-US" sz="28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17365D"/>
                </a:solidFill>
                <a:latin typeface="Times New Roman"/>
                <a:ea typeface="Calibri"/>
              </a:rPr>
              <a:t>Семинар информационно-патентного отдела </a:t>
            </a:r>
            <a:r>
              <a:rPr lang="ru-RU" sz="2000" b="1" dirty="0" err="1" smtClean="0">
                <a:solidFill>
                  <a:srgbClr val="17365D"/>
                </a:solidFill>
                <a:latin typeface="Times New Roman"/>
                <a:ea typeface="Calibri"/>
              </a:rPr>
              <a:t>ОмГТУ</a:t>
            </a:r>
            <a:r>
              <a:rPr lang="ru-RU" sz="20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0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"Авторские </a:t>
            </a:r>
            <a:r>
              <a:rPr lang="ru-RU" sz="2700" b="1" i="1" dirty="0" smtClean="0">
                <a:solidFill>
                  <a:srgbClr val="17365D"/>
                </a:solidFill>
                <a:latin typeface="Times New Roman"/>
                <a:ea typeface="Calibri"/>
              </a:rPr>
              <a:t>профили</a:t>
            </a:r>
            <a:br>
              <a:rPr lang="ru-RU" sz="2700" b="1" i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700" b="1" i="1" dirty="0" smtClean="0">
                <a:solidFill>
                  <a:srgbClr val="17365D"/>
                </a:solidFill>
                <a:latin typeface="Times New Roman"/>
                <a:ea typeface="Calibri"/>
              </a:rPr>
              <a:t>в </a:t>
            </a:r>
            <a:r>
              <a:rPr lang="en-US" sz="2700" b="1" i="1" dirty="0">
                <a:solidFill>
                  <a:srgbClr val="17365D"/>
                </a:solidFill>
                <a:latin typeface="Times New Roman"/>
                <a:ea typeface="Calibri"/>
              </a:rPr>
              <a:t>Web of Science</a:t>
            </a: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, </a:t>
            </a:r>
            <a:r>
              <a:rPr lang="en-US" sz="2700" b="1" i="1" dirty="0">
                <a:solidFill>
                  <a:srgbClr val="17365D"/>
                </a:solidFill>
                <a:latin typeface="Times New Roman"/>
                <a:ea typeface="Calibri"/>
              </a:rPr>
              <a:t>Scopus</a:t>
            </a: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, </a:t>
            </a:r>
            <a:r>
              <a:rPr lang="en-US" sz="2700" b="1" i="1" dirty="0" err="1">
                <a:solidFill>
                  <a:srgbClr val="17365D"/>
                </a:solidFill>
                <a:latin typeface="Times New Roman"/>
                <a:ea typeface="Calibri"/>
              </a:rPr>
              <a:t>MathNet</a:t>
            </a: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, </a:t>
            </a:r>
            <a:r>
              <a:rPr lang="en-US" sz="2700" b="1" i="1" dirty="0" err="1">
                <a:solidFill>
                  <a:srgbClr val="17365D"/>
                </a:solidFill>
                <a:latin typeface="Times New Roman"/>
                <a:ea typeface="Calibri"/>
              </a:rPr>
              <a:t>ScienceIndex</a:t>
            </a: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 (РИНЦ</a:t>
            </a:r>
            <a:r>
              <a:rPr lang="ru-RU" sz="2700" b="1" i="1" dirty="0" smtClean="0">
                <a:solidFill>
                  <a:srgbClr val="17365D"/>
                </a:solidFill>
                <a:latin typeface="Times New Roman"/>
                <a:ea typeface="Calibri"/>
              </a:rPr>
              <a:t>): наполнение </a:t>
            </a:r>
            <a:r>
              <a:rPr lang="ru-RU" sz="2700" b="1" i="1" dirty="0">
                <a:solidFill>
                  <a:srgbClr val="17365D"/>
                </a:solidFill>
                <a:latin typeface="Times New Roman"/>
                <a:ea typeface="Calibri"/>
              </a:rPr>
              <a:t>и редактирование метаданных" </a:t>
            </a:r>
            <a:r>
              <a:rPr lang="ru-RU" sz="27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ru-RU" sz="27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en-US" sz="2700" b="1" dirty="0" smtClean="0">
                <a:solidFill>
                  <a:srgbClr val="17365D"/>
                </a:solidFill>
                <a:latin typeface="Times New Roman"/>
                <a:ea typeface="Calibri"/>
              </a:rPr>
              <a:t/>
            </a:r>
            <a:br>
              <a:rPr lang="en-US" sz="2700" b="1" dirty="0" smtClean="0">
                <a:solidFill>
                  <a:srgbClr val="17365D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17365D"/>
                </a:solidFill>
                <a:latin typeface="Times New Roman"/>
                <a:ea typeface="Calibri"/>
              </a:rPr>
              <a:t>(</a:t>
            </a:r>
            <a:r>
              <a:rPr lang="ru-RU" sz="2000" b="1" dirty="0">
                <a:solidFill>
                  <a:srgbClr val="17365D"/>
                </a:solidFill>
                <a:latin typeface="Times New Roman"/>
                <a:ea typeface="Calibri"/>
              </a:rPr>
              <a:t>Ведущий семинара – </a:t>
            </a:r>
            <a:r>
              <a:rPr lang="ru-RU" sz="2000" b="1" dirty="0" err="1" smtClean="0">
                <a:solidFill>
                  <a:srgbClr val="17365D"/>
                </a:solidFill>
                <a:latin typeface="Times New Roman"/>
                <a:ea typeface="Calibri"/>
              </a:rPr>
              <a:t>Багаутдинова</a:t>
            </a:r>
            <a:r>
              <a:rPr lang="ru-RU" sz="2000" b="1" dirty="0" smtClean="0">
                <a:solidFill>
                  <a:srgbClr val="17365D"/>
                </a:solidFill>
                <a:latin typeface="Times New Roman"/>
                <a:ea typeface="Calibri"/>
              </a:rPr>
              <a:t> </a:t>
            </a:r>
            <a:r>
              <a:rPr lang="ru-RU" sz="2000" b="1" dirty="0">
                <a:solidFill>
                  <a:srgbClr val="17365D"/>
                </a:solidFill>
                <a:latin typeface="Times New Roman"/>
                <a:ea typeface="Calibri"/>
              </a:rPr>
              <a:t>Раиса </a:t>
            </a:r>
            <a:r>
              <a:rPr lang="ru-RU" sz="2000" b="1" dirty="0" err="1">
                <a:solidFill>
                  <a:srgbClr val="17365D"/>
                </a:solidFill>
                <a:latin typeface="Times New Roman"/>
                <a:ea typeface="Calibri"/>
              </a:rPr>
              <a:t>Хиссатовна</a:t>
            </a:r>
            <a:r>
              <a:rPr lang="ru-RU" sz="2000" b="1" dirty="0">
                <a:solidFill>
                  <a:srgbClr val="17365D"/>
                </a:solidFill>
                <a:latin typeface="Times New Roman"/>
                <a:ea typeface="Calibri"/>
              </a:rPr>
              <a:t>)</a:t>
            </a:r>
            <a:r>
              <a:rPr lang="ru-RU" sz="2000" dirty="0">
                <a:latin typeface="Arial"/>
              </a:rPr>
              <a:t/>
            </a:r>
            <a:br>
              <a:rPr lang="ru-RU" sz="2000" dirty="0">
                <a:latin typeface="Arial"/>
              </a:rPr>
            </a:b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endParaRPr lang="ru-RU" sz="20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31640" y="4293096"/>
            <a:ext cx="6400800" cy="1752600"/>
          </a:xfrm>
        </p:spPr>
        <p:txBody>
          <a:bodyPr>
            <a:normAutofit fontScale="25000" lnSpcReduction="20000"/>
          </a:bodyPr>
          <a:lstStyle/>
          <a:p>
            <a:pPr algn="l" fontAlgn="t">
              <a:spcBef>
                <a:spcPts val="0"/>
              </a:spcBef>
            </a:pPr>
            <a:r>
              <a:rPr lang="ru-RU" sz="2400" dirty="0">
                <a:solidFill>
                  <a:srgbClr val="17365D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latin typeface="Arial"/>
            </a:endParaRPr>
          </a:p>
          <a:p>
            <a:pPr algn="l" fontAlgn="t">
              <a:spcBef>
                <a:spcPts val="0"/>
              </a:spcBef>
            </a:pPr>
            <a:r>
              <a:rPr lang="ru-RU" dirty="0">
                <a:solidFill>
                  <a:srgbClr val="17365D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latin typeface="Arial"/>
            </a:endParaRPr>
          </a:p>
          <a:p>
            <a:pPr algn="l" fontAlgn="t">
              <a:spcBef>
                <a:spcPts val="0"/>
              </a:spcBef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latin typeface="Arial"/>
            </a:endParaRPr>
          </a:p>
          <a:p>
            <a:pPr algn="l" fontAlgn="t">
              <a:spcBef>
                <a:spcPts val="0"/>
              </a:spcBef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Times New Roman"/>
              </a:rPr>
              <a:t> </a:t>
            </a:r>
            <a:endParaRPr lang="ru-RU" sz="3600" dirty="0">
              <a:latin typeface="Arial"/>
            </a:endParaRPr>
          </a:p>
          <a:p>
            <a:pPr fontAlgn="t">
              <a:spcBef>
                <a:spcPts val="0"/>
              </a:spcBef>
            </a:pPr>
            <a:endParaRPr lang="ru-RU" sz="7200" b="1" dirty="0" smtClean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fontAlgn="t">
              <a:spcBef>
                <a:spcPts val="0"/>
              </a:spcBef>
            </a:pP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15 </a:t>
            </a:r>
            <a:r>
              <a:rPr lang="ru-RU" sz="72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ноября</a:t>
            </a: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,</a:t>
            </a:r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14:00–15:30</a:t>
            </a:r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6-</a:t>
            </a:r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340</a:t>
            </a:r>
            <a:endParaRPr lang="ru-RU" sz="7200" b="1" dirty="0" smtClean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fontAlgn="t">
              <a:spcBef>
                <a:spcPts val="0"/>
              </a:spcBef>
            </a:pPr>
            <a:endParaRPr lang="ru-RU" sz="72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fontAlgn="t">
              <a:spcBef>
                <a:spcPts val="0"/>
              </a:spcBef>
            </a:pP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Омский государственный технический университет</a:t>
            </a:r>
            <a:b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Мира, 11</a:t>
            </a:r>
            <a:endParaRPr lang="en-US" sz="7200" b="1" dirty="0" smtClean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fontAlgn="t">
              <a:spcBef>
                <a:spcPts val="0"/>
              </a:spcBef>
            </a:pPr>
            <a:endParaRPr lang="ru-RU" sz="7200" dirty="0">
              <a:latin typeface="Arial"/>
            </a:endParaRPr>
          </a:p>
          <a:p>
            <a:pPr fontAlgn="t">
              <a:spcBef>
                <a:spcPts val="0"/>
              </a:spcBef>
            </a:pPr>
            <a:r>
              <a:rPr lang="ru-RU" sz="7200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endParaRPr lang="ru-RU" sz="7200" dirty="0">
              <a:latin typeface="Arial"/>
            </a:endParaRPr>
          </a:p>
          <a:p>
            <a:pPr algn="l" fontAlgn="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dirty="0">
                <a:solidFill>
                  <a:srgbClr val="17365D"/>
                </a:solidFill>
                <a:latin typeface="Times New Roman"/>
                <a:ea typeface="Calibri"/>
              </a:rPr>
              <a:t> </a:t>
            </a:r>
            <a:endParaRPr lang="ru-RU" sz="7200" dirty="0">
              <a:latin typeface="Arial"/>
            </a:endParaRPr>
          </a:p>
          <a:p>
            <a:pPr fontAlgn="t">
              <a:spcBef>
                <a:spcPts val="0"/>
              </a:spcBef>
            </a:pPr>
            <a:r>
              <a:rPr lang="ru-RU" sz="7200" b="1" dirty="0">
                <a:solidFill>
                  <a:srgbClr val="17365D"/>
                </a:solidFill>
                <a:latin typeface="Times New Roman"/>
                <a:ea typeface="Calibri"/>
              </a:rPr>
              <a:t> </a:t>
            </a:r>
            <a:endParaRPr lang="ru-RU" sz="7200" dirty="0">
              <a:latin typeface="Arial"/>
            </a:endParaRPr>
          </a:p>
          <a:p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2835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12624" r="32102" b="7660"/>
          <a:stretch/>
        </p:blipFill>
        <p:spPr bwMode="auto">
          <a:xfrm>
            <a:off x="5004048" y="758494"/>
            <a:ext cx="4139952" cy="609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10695" r="32813" b="8889"/>
          <a:stretch/>
        </p:blipFill>
        <p:spPr bwMode="auto">
          <a:xfrm>
            <a:off x="0" y="733424"/>
            <a:ext cx="481818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4048" y="332656"/>
            <a:ext cx="41399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Загрузка полных текстов </a:t>
            </a:r>
            <a:r>
              <a:rPr lang="en-US" b="1" dirty="0" smtClean="0"/>
              <a:t>elibrary.ru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1" y="332656"/>
            <a:ext cx="463867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Загрузка аннотаций  </a:t>
            </a:r>
            <a:r>
              <a:rPr lang="en-US" sz="1600" b="1" dirty="0" err="1" smtClean="0"/>
              <a:t>elibrary</a:t>
            </a:r>
            <a:endParaRPr lang="ru-RU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974"/>
            <a:ext cx="91440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Сотрудники ОмГТУ – потребители научно-технической информации в </a:t>
            </a:r>
            <a:r>
              <a:rPr lang="en-US" b="1" dirty="0" smtClean="0"/>
              <a:t>elibrary</a:t>
            </a:r>
            <a:r>
              <a:rPr lang="en-US" b="1" dirty="0"/>
              <a:t>.</a:t>
            </a:r>
            <a:r>
              <a:rPr lang="en-US" b="1" dirty="0" smtClean="0"/>
              <a:t>ru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9475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39640988"/>
              </p:ext>
            </p:extLst>
          </p:nvPr>
        </p:nvGraphicFramePr>
        <p:xfrm>
          <a:off x="251520" y="1484784"/>
          <a:ext cx="8712968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22553" r="35930" b="63688"/>
          <a:stretch/>
        </p:blipFill>
        <p:spPr bwMode="auto">
          <a:xfrm>
            <a:off x="251520" y="260648"/>
            <a:ext cx="8712968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6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9" t="38724" r="27393" b="18723"/>
          <a:stretch/>
        </p:blipFill>
        <p:spPr bwMode="auto">
          <a:xfrm>
            <a:off x="0" y="-32265"/>
            <a:ext cx="7859949" cy="291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3" t="39644" r="29687" b="11945"/>
          <a:stretch/>
        </p:blipFill>
        <p:spPr bwMode="auto">
          <a:xfrm>
            <a:off x="1571624" y="2886034"/>
            <a:ext cx="7572375" cy="39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5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11446" r="27619" b="278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5661248"/>
            <a:ext cx="35269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Профиль организации в </a:t>
            </a:r>
            <a:r>
              <a:rPr lang="en-US" b="1" dirty="0" err="1" smtClean="0"/>
              <a:t>MathNet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51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9312" r="17222" b="13086"/>
          <a:stretch/>
        </p:blipFill>
        <p:spPr bwMode="auto">
          <a:xfrm>
            <a:off x="-10570" y="908720"/>
            <a:ext cx="9154570" cy="575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131176"/>
            <a:ext cx="3235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Профиль организации в РИНЦ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8511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Информационно-аналитические системы</a:t>
            </a:r>
            <a:br>
              <a:rPr lang="ru-RU" sz="2000" b="1" dirty="0" smtClean="0"/>
            </a:br>
            <a:r>
              <a:rPr lang="ru-RU" sz="2000" b="1" dirty="0" smtClean="0"/>
              <a:t>в целях индексирования опубликованных результатов научных исследований (профиль статьи, профиль журнала</a:t>
            </a:r>
            <a:r>
              <a:rPr lang="en-US" sz="2000" b="1" dirty="0" smtClean="0"/>
              <a:t>, </a:t>
            </a:r>
            <a:r>
              <a:rPr lang="ru-RU" sz="2000" b="1" dirty="0" smtClean="0"/>
              <a:t>др. видов изданий)</a:t>
            </a:r>
            <a:endParaRPr lang="en-US" sz="20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42373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Профиль организации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4008" y="1412776"/>
            <a:ext cx="4041775" cy="42373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Профиль автора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4216"/>
            <a:ext cx="4040188" cy="227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1556792"/>
            <a:ext cx="3600400" cy="504056"/>
          </a:xfrm>
          <a:prstGeom prst="roundRect">
            <a:avLst/>
          </a:prstGeom>
          <a:noFill/>
          <a:ln w="76200">
            <a:solidFill>
              <a:srgbClr val="F0240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71" r="45222" b="24725"/>
          <a:stretch/>
        </p:blipFill>
        <p:spPr bwMode="auto">
          <a:xfrm>
            <a:off x="-60316" y="270806"/>
            <a:ext cx="9204316" cy="63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876256" y="3356992"/>
            <a:ext cx="2016224" cy="1368152"/>
          </a:xfrm>
          <a:prstGeom prst="roundRect">
            <a:avLst/>
          </a:prstGeom>
          <a:noFill/>
          <a:ln w="76200">
            <a:solidFill>
              <a:srgbClr val="F0240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0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4" r="32582" b="5362"/>
          <a:stretch/>
        </p:blipFill>
        <p:spPr bwMode="auto">
          <a:xfrm>
            <a:off x="179512" y="166124"/>
            <a:ext cx="8763545" cy="643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052736"/>
            <a:ext cx="1152128" cy="320153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 r="33298" b="6666"/>
          <a:stretch/>
        </p:blipFill>
        <p:spPr bwMode="auto">
          <a:xfrm>
            <a:off x="251520" y="161158"/>
            <a:ext cx="8640960" cy="643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79912" y="980728"/>
            <a:ext cx="1728192" cy="360040"/>
          </a:xfrm>
          <a:prstGeom prst="roundRect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23213" r="22447" b="9220"/>
          <a:stretch/>
        </p:blipFill>
        <p:spPr bwMode="auto">
          <a:xfrm>
            <a:off x="755576" y="404664"/>
            <a:ext cx="7704856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668344" y="1196752"/>
            <a:ext cx="432048" cy="1368152"/>
          </a:xfrm>
          <a:prstGeom prst="roundRect">
            <a:avLst/>
          </a:prstGeom>
          <a:noFill/>
          <a:ln w="571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4704"/>
            <a:ext cx="91439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Цифровые средства распространения информации</a:t>
            </a:r>
          </a:p>
          <a:p>
            <a:pPr algn="ctr"/>
            <a:r>
              <a:rPr lang="ru-RU" sz="2400" b="1" dirty="0" smtClean="0"/>
              <a:t>о научных исследованиях и оценка их воздействия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420888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Результаты исследований и продукты выросли за рамки просто статьи и книги , чтобы включать в себя программное обеспечение, данные и другие электронные компоненты , такие как слайды презентаций, плакатов, (интерактивные) графики, карты, </a:t>
            </a:r>
            <a:r>
              <a:rPr lang="ru-RU" dirty="0" smtClean="0"/>
              <a:t>веб-сайты </a:t>
            </a:r>
            <a:r>
              <a:rPr lang="ru-RU" dirty="0"/>
              <a:t>(например, блоги и форумы), а также мультимедиа (например, аудио и видео лекции).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Исследования </a:t>
            </a:r>
            <a:r>
              <a:rPr lang="ru-RU" dirty="0"/>
              <a:t>проводятся </a:t>
            </a:r>
            <a:r>
              <a:rPr lang="ru-RU" dirty="0" smtClean="0"/>
              <a:t>и регистриру</a:t>
            </a:r>
            <a:r>
              <a:rPr lang="ru-RU" dirty="0"/>
              <a:t>ю</a:t>
            </a:r>
            <a:r>
              <a:rPr lang="ru-RU" dirty="0" smtClean="0"/>
              <a:t>тся </a:t>
            </a:r>
            <a:r>
              <a:rPr lang="ru-RU" dirty="0"/>
              <a:t>как разновидность связанных цифровых продуктов, </a:t>
            </a:r>
            <a:r>
              <a:rPr lang="ru-RU" dirty="0" smtClean="0"/>
              <a:t>характеристик </a:t>
            </a:r>
            <a:r>
              <a:rPr lang="ru-RU" dirty="0"/>
              <a:t>и </a:t>
            </a:r>
            <a:r>
              <a:rPr lang="ru-RU" dirty="0" smtClean="0"/>
              <a:t>свойств, </a:t>
            </a:r>
            <a:r>
              <a:rPr lang="ru-RU" dirty="0"/>
              <a:t>разработанные для книг и </a:t>
            </a:r>
            <a:r>
              <a:rPr lang="ru-RU" dirty="0" smtClean="0"/>
              <a:t>статей, </a:t>
            </a:r>
            <a:r>
              <a:rPr lang="ru-RU" dirty="0"/>
              <a:t>должны быть </a:t>
            </a:r>
            <a:r>
              <a:rPr lang="ru-RU" dirty="0" smtClean="0"/>
              <a:t>применены, </a:t>
            </a:r>
            <a:r>
              <a:rPr lang="ru-RU" dirty="0"/>
              <a:t>и, возможно, с поправкой на все цифровые продукты. </a:t>
            </a:r>
          </a:p>
          <a:p>
            <a:endParaRPr lang="ru-RU" dirty="0"/>
          </a:p>
          <a:p>
            <a:r>
              <a:rPr lang="ru-RU" dirty="0" smtClean="0"/>
              <a:t>Общая </a:t>
            </a:r>
            <a:r>
              <a:rPr lang="ru-RU" dirty="0"/>
              <a:t>идентификация программного обеспечения, используемого в процессе исследования.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441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3759" r="34016" b="8794"/>
          <a:stretch/>
        </p:blipFill>
        <p:spPr bwMode="auto">
          <a:xfrm>
            <a:off x="395536" y="-8801"/>
            <a:ext cx="8352928" cy="656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260648"/>
            <a:ext cx="2520280" cy="1008112"/>
          </a:xfrm>
          <a:prstGeom prst="roundRect">
            <a:avLst/>
          </a:prstGeom>
          <a:noFill/>
          <a:ln w="762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r="744" b="8937"/>
          <a:stretch/>
        </p:blipFill>
        <p:spPr bwMode="auto">
          <a:xfrm>
            <a:off x="-1" y="2575198"/>
            <a:ext cx="914399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10556" r="21953" b="47778"/>
          <a:stretch/>
        </p:blipFill>
        <p:spPr bwMode="auto">
          <a:xfrm>
            <a:off x="-1" y="0"/>
            <a:ext cx="9143999" cy="25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10295" r="18924" b="14431"/>
          <a:stretch/>
        </p:blipFill>
        <p:spPr bwMode="auto">
          <a:xfrm>
            <a:off x="755576" y="697816"/>
            <a:ext cx="7708740" cy="516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99592" y="2636912"/>
            <a:ext cx="3096344" cy="642058"/>
          </a:xfrm>
          <a:prstGeom prst="roundRect">
            <a:avLst/>
          </a:prstGeom>
          <a:noFill/>
          <a:ln w="76200">
            <a:solidFill>
              <a:srgbClr val="F0240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59823173"/>
              </p:ext>
            </p:extLst>
          </p:nvPr>
        </p:nvGraphicFramePr>
        <p:xfrm>
          <a:off x="0" y="404664"/>
          <a:ext cx="914400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75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Аффилиации</a:t>
            </a:r>
            <a:r>
              <a:rPr lang="ru-RU" sz="2800" dirty="0" smtClean="0"/>
              <a:t>  - название организации</a:t>
            </a:r>
            <a:br>
              <a:rPr lang="ru-RU" sz="2800" dirty="0" smtClean="0"/>
            </a:br>
            <a:r>
              <a:rPr lang="ru-RU" sz="2800" dirty="0" smtClean="0"/>
              <a:t>как в Уставе организации.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37855" r="32075" b="8348"/>
          <a:stretch/>
        </p:blipFill>
        <p:spPr bwMode="auto">
          <a:xfrm>
            <a:off x="395536" y="1628799"/>
            <a:ext cx="4248472" cy="369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3" t="45321" r="15457" b="52179"/>
          <a:stretch/>
        </p:blipFill>
        <p:spPr bwMode="auto">
          <a:xfrm>
            <a:off x="395536" y="5301208"/>
            <a:ext cx="4248472" cy="74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41646" r="9797" b="49095"/>
          <a:stretch/>
        </p:blipFill>
        <p:spPr bwMode="auto">
          <a:xfrm>
            <a:off x="4788024" y="1628799"/>
            <a:ext cx="3960440" cy="441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9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805264"/>
            <a:ext cx="6419383" cy="42617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dirty="0" smtClean="0"/>
              <a:t>Поиск автора из Омска</a:t>
            </a:r>
            <a:r>
              <a:rPr lang="en-US" dirty="0" smtClean="0"/>
              <a:t> </a:t>
            </a:r>
            <a:r>
              <a:rPr lang="ru-RU" dirty="0" smtClean="0"/>
              <a:t>в БД </a:t>
            </a:r>
            <a:r>
              <a:rPr lang="en-US" dirty="0" smtClean="0"/>
              <a:t>Scopus</a:t>
            </a:r>
            <a:r>
              <a:rPr lang="ru-RU" dirty="0" smtClean="0"/>
              <a:t>: </a:t>
            </a:r>
            <a:r>
              <a:rPr lang="en-US" dirty="0" err="1" smtClean="0"/>
              <a:t>Leont</a:t>
            </a:r>
            <a:r>
              <a:rPr lang="en-US" dirty="0" smtClean="0"/>
              <a:t>* N* N*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0021" y="6275288"/>
            <a:ext cx="6419383" cy="57606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Результат:  5 профилей в </a:t>
            </a:r>
            <a:r>
              <a:rPr lang="en-US" sz="2800" b="1" dirty="0" smtClean="0"/>
              <a:t>Scopus </a:t>
            </a:r>
            <a:r>
              <a:rPr lang="ru-RU" sz="2800" b="1" dirty="0" smtClean="0"/>
              <a:t>и 30 документов автора в этих профилях.</a:t>
            </a:r>
            <a:endParaRPr lang="ru-RU" sz="2800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" t="11176" r="10558" b="18327"/>
          <a:stretch/>
        </p:blipFill>
        <p:spPr bwMode="auto">
          <a:xfrm>
            <a:off x="0" y="46128"/>
            <a:ext cx="6444208" cy="51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" t="32436" r="85696" b="25128"/>
          <a:stretch/>
        </p:blipFill>
        <p:spPr bwMode="auto">
          <a:xfrm rot="120000">
            <a:off x="6588223" y="1594734"/>
            <a:ext cx="2232248" cy="331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6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t="12624" r="31622" b="5106"/>
          <a:stretch/>
        </p:blipFill>
        <p:spPr bwMode="auto">
          <a:xfrm>
            <a:off x="2339752" y="692696"/>
            <a:ext cx="4902740" cy="564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2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38440" r="20532" b="9787"/>
          <a:stretch/>
        </p:blipFill>
        <p:spPr bwMode="auto">
          <a:xfrm>
            <a:off x="739627" y="908720"/>
            <a:ext cx="7694579" cy="35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043608" y="1916832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43608" y="1772816"/>
            <a:ext cx="1346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87624" y="2132856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9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13562" r="34524" b="4180"/>
          <a:stretch/>
        </p:blipFill>
        <p:spPr bwMode="auto">
          <a:xfrm>
            <a:off x="179512" y="112103"/>
            <a:ext cx="8784975" cy="655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735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10159" r="31349" b="63315"/>
          <a:stretch/>
        </p:blipFill>
        <p:spPr bwMode="auto">
          <a:xfrm>
            <a:off x="55938" y="0"/>
            <a:ext cx="51784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2132856"/>
            <a:ext cx="2592288" cy="576064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16632"/>
            <a:ext cx="4680520" cy="1512168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4" t="32694" r="33559" b="42762"/>
          <a:stretch/>
        </p:blipFill>
        <p:spPr bwMode="auto">
          <a:xfrm>
            <a:off x="2471519" y="3365240"/>
            <a:ext cx="6649233" cy="34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5796136" y="1340768"/>
            <a:ext cx="3131840" cy="1368152"/>
          </a:xfrm>
          <a:prstGeom prst="wedgeRoundRectCallout">
            <a:avLst>
              <a:gd name="adj1" fmla="val -60394"/>
              <a:gd name="adj2" fmla="val 15184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Идентифицированные авторы</a:t>
            </a:r>
            <a:endParaRPr lang="ru-RU" sz="3200" b="1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8451" y="5085184"/>
            <a:ext cx="1611221" cy="1332728"/>
          </a:xfrm>
          <a:prstGeom prst="wedgeRectCallout">
            <a:avLst>
              <a:gd name="adj1" fmla="val 125368"/>
              <a:gd name="adj2" fmla="val 5201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Организация идентифицирована</a:t>
            </a:r>
          </a:p>
        </p:txBody>
      </p:sp>
    </p:spTree>
    <p:extLst>
      <p:ext uri="{BB962C8B-B14F-4D97-AF65-F5344CB8AC3E}">
        <p14:creationId xmlns:p14="http://schemas.microsoft.com/office/powerpoint/2010/main" val="18653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5149597"/>
            <a:ext cx="65527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Администрирование</a:t>
            </a:r>
          </a:p>
          <a:p>
            <a:r>
              <a:rPr lang="ru-RU" sz="2000" b="1" dirty="0" smtClean="0"/>
              <a:t>проводит информационно-патентный отдел </a:t>
            </a:r>
            <a:r>
              <a:rPr lang="ru-RU" sz="2000" b="1" dirty="0" err="1" smtClean="0"/>
              <a:t>ОмГТУ</a:t>
            </a:r>
            <a:endParaRPr lang="ru-RU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/>
          <a:stretch/>
        </p:blipFill>
        <p:spPr bwMode="auto">
          <a:xfrm>
            <a:off x="0" y="4172723"/>
            <a:ext cx="91440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9453" r="30140" b="46500"/>
          <a:stretch/>
        </p:blipFill>
        <p:spPr bwMode="auto">
          <a:xfrm>
            <a:off x="0" y="1"/>
            <a:ext cx="9144000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79912" y="2276872"/>
            <a:ext cx="3888432" cy="36004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3573017"/>
            <a:ext cx="2808312" cy="432048"/>
          </a:xfrm>
          <a:prstGeom prst="roundRect">
            <a:avLst/>
          </a:prstGeom>
          <a:noFill/>
          <a:ln w="76200"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ru-RU" dirty="0" smtClean="0"/>
              <a:t>Автор: проф. В.А. </a:t>
            </a:r>
            <a:r>
              <a:rPr lang="ru-RU" dirty="0" err="1" smtClean="0"/>
              <a:t>Топчий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124744"/>
            <a:ext cx="3008313" cy="4691063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часть работ посвящена исследованиям предельных теорем теории вероятностей, асимптотических свойств ветвящихся процессов. Для общих ветвящихся процессов разработаны методы исследования и получены предельные теоремы для различных уклонений процесса и широкого класса функционалов от процессов при слабых ограничениях на распределение численности потомства и продолжительности жизни частиц. Эти методы применимы и в теории восстановления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последних работах предложены новые методы исследования случайных блужданий с неоднородным ветвлением, систем массового обслуживания с континуальным ветвлением, случайных деревьев, мультипликативных ветвящихся процессов, моделей эволюции популяций с ограничением на общую численность.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15319" r="29229" b="28936"/>
          <a:stretch/>
        </p:blipFill>
        <p:spPr bwMode="auto">
          <a:xfrm>
            <a:off x="3584057" y="150962"/>
            <a:ext cx="5197868" cy="382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14914" r="25155" b="18834"/>
          <a:stretch/>
        </p:blipFill>
        <p:spPr bwMode="auto">
          <a:xfrm>
            <a:off x="3584057" y="4005064"/>
            <a:ext cx="5197868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0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10779" r="15187" b="6099"/>
          <a:stretch/>
        </p:blipFill>
        <p:spPr bwMode="auto">
          <a:xfrm>
            <a:off x="755576" y="404664"/>
            <a:ext cx="7704856" cy="596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660232" y="2492896"/>
            <a:ext cx="1512168" cy="792088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8" t="10695" r="33516" b="56527"/>
          <a:stretch/>
        </p:blipFill>
        <p:spPr bwMode="auto">
          <a:xfrm>
            <a:off x="755576" y="4108838"/>
            <a:ext cx="5472608" cy="2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4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034682"/>
          </a:xfrm>
        </p:spPr>
        <p:txBody>
          <a:bodyPr>
            <a:noAutofit/>
          </a:bodyPr>
          <a:lstStyle/>
          <a:p>
            <a:r>
              <a:rPr lang="ru-RU" sz="2800" b="1" dirty="0"/>
              <a:t>Данные следует </a:t>
            </a:r>
            <a:r>
              <a:rPr lang="ru-RU" sz="2800" b="1" dirty="0" smtClean="0"/>
              <a:t>рассматривать</a:t>
            </a:r>
            <a:br>
              <a:rPr lang="ru-RU" sz="2800" b="1" dirty="0" smtClean="0"/>
            </a:br>
            <a:r>
              <a:rPr lang="ru-RU" sz="2800" b="1" dirty="0" smtClean="0"/>
              <a:t>как </a:t>
            </a:r>
            <a:r>
              <a:rPr lang="ru-RU" sz="2800" b="1" dirty="0"/>
              <a:t>научные объекты первого класса.</a:t>
            </a:r>
            <a:br>
              <a:rPr lang="ru-RU" sz="2800" b="1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2800" dirty="0" err="1"/>
              <a:t>Воспроизводимость</a:t>
            </a:r>
            <a:r>
              <a:rPr lang="ru-RU" sz="2800" dirty="0"/>
              <a:t> и </a:t>
            </a:r>
            <a:r>
              <a:rPr lang="ru-RU" sz="2800" dirty="0" smtClean="0"/>
              <a:t>возможность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многократного </a:t>
            </a:r>
            <a:r>
              <a:rPr lang="ru-RU" sz="2800" dirty="0" smtClean="0"/>
              <a:t>использования</a:t>
            </a:r>
            <a:br>
              <a:rPr lang="ru-RU" sz="2800" dirty="0" smtClean="0"/>
            </a:br>
            <a:r>
              <a:rPr lang="ru-RU" sz="2800" dirty="0" smtClean="0"/>
              <a:t>результатов </a:t>
            </a:r>
            <a:r>
              <a:rPr lang="ru-RU" sz="2800" dirty="0"/>
              <a:t>исследований </a:t>
            </a:r>
            <a:r>
              <a:rPr lang="ru-RU" sz="2800" dirty="0" smtClean="0"/>
              <a:t>является</a:t>
            </a:r>
            <a:br>
              <a:rPr lang="ru-RU" sz="2800" dirty="0" smtClean="0"/>
            </a:br>
            <a:r>
              <a:rPr lang="ru-RU" sz="2800" dirty="0" smtClean="0"/>
              <a:t>важной задачей в </a:t>
            </a:r>
            <a:r>
              <a:rPr lang="ru-RU" sz="2800" dirty="0"/>
              <a:t>научной </a:t>
            </a:r>
            <a:r>
              <a:rPr lang="ru-RU" sz="2800" dirty="0" smtClean="0"/>
              <a:t>коммуникации.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Прямое </a:t>
            </a:r>
            <a:r>
              <a:rPr lang="ru-RU" sz="2800" dirty="0"/>
              <a:t>цитирование </a:t>
            </a:r>
            <a:r>
              <a:rPr lang="ru-RU" sz="2800" dirty="0" smtClean="0"/>
              <a:t>данных</a:t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/>
              <a:t>архивных </a:t>
            </a:r>
            <a:r>
              <a:rPr lang="ru-RU" sz="2800" dirty="0" smtClean="0"/>
              <a:t>хранилищах. 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02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877272"/>
            <a:ext cx="108625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FORCE 11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620688"/>
            <a:ext cx="91439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800" b="1" dirty="0" smtClean="0"/>
              <a:t>Принципы цитирования</a:t>
            </a:r>
            <a:endParaRPr lang="ru-RU" sz="2800" b="1" dirty="0"/>
          </a:p>
          <a:p>
            <a:endParaRPr lang="ru-RU" sz="1400" b="1" dirty="0"/>
          </a:p>
          <a:p>
            <a:endParaRPr lang="ru-RU" sz="1400" dirty="0"/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Обеспечение доступа к цитированным данным  и связанными</a:t>
            </a:r>
          </a:p>
          <a:p>
            <a:r>
              <a:rPr lang="ru-RU" sz="2000" dirty="0" smtClean="0"/>
              <a:t>с </a:t>
            </a:r>
            <a:r>
              <a:rPr lang="ru-RU" sz="2000" dirty="0"/>
              <a:t>ними </a:t>
            </a:r>
            <a:r>
              <a:rPr lang="ru-RU" sz="2000" dirty="0" smtClean="0"/>
              <a:t>метаданными, документами, кодами </a:t>
            </a:r>
            <a:r>
              <a:rPr lang="ru-RU" sz="2000" dirty="0"/>
              <a:t>и </a:t>
            </a:r>
            <a:r>
              <a:rPr lang="ru-RU" sz="2000" dirty="0" smtClean="0"/>
              <a:t>другими материалами. </a:t>
            </a:r>
          </a:p>
          <a:p>
            <a:r>
              <a:rPr lang="ru-RU" sz="2000" dirty="0"/>
              <a:t>Цитирование данных должны </a:t>
            </a:r>
            <a:r>
              <a:rPr lang="ru-RU" sz="2000" dirty="0" smtClean="0"/>
              <a:t>облегчить </a:t>
            </a:r>
            <a:r>
              <a:rPr lang="ru-RU" sz="2000" dirty="0"/>
              <a:t>идентификацию </a:t>
            </a:r>
            <a:r>
              <a:rPr lang="ru-RU" sz="2000" dirty="0" smtClean="0"/>
              <a:t>доступа</a:t>
            </a:r>
          </a:p>
          <a:p>
            <a:r>
              <a:rPr lang="ru-RU" sz="2000" dirty="0" smtClean="0"/>
              <a:t>к </a:t>
            </a:r>
            <a:r>
              <a:rPr lang="ru-RU" sz="2000" dirty="0"/>
              <a:t>ним и проверки конкретных данных. </a:t>
            </a:r>
          </a:p>
          <a:p>
            <a:r>
              <a:rPr lang="ru-RU" sz="2000" dirty="0" smtClean="0"/>
              <a:t>Уникальные </a:t>
            </a:r>
            <a:r>
              <a:rPr lang="ru-RU" sz="2000" dirty="0"/>
              <a:t>идентификаторы и </a:t>
            </a:r>
            <a:r>
              <a:rPr lang="ru-RU" sz="2000" dirty="0" smtClean="0"/>
              <a:t>метаданные, </a:t>
            </a:r>
            <a:r>
              <a:rPr lang="ru-RU" sz="2000" dirty="0"/>
              <a:t>описывающие данные, и его распоряжения, должны сохраняться - даже за пределами продолжительности жизни данных , которые они </a:t>
            </a:r>
            <a:r>
              <a:rPr lang="ru-RU" sz="2000" dirty="0" smtClean="0"/>
              <a:t>описывают.</a:t>
            </a:r>
            <a:endParaRPr lang="ru-RU" sz="2000" dirty="0"/>
          </a:p>
          <a:p>
            <a:r>
              <a:rPr lang="ru-RU" sz="2000" dirty="0" smtClean="0"/>
              <a:t>Проверяемы. Цитирование </a:t>
            </a:r>
            <a:r>
              <a:rPr lang="ru-RU" sz="2000" dirty="0"/>
              <a:t>должны включать в себя информацию о происхождении </a:t>
            </a:r>
            <a:r>
              <a:rPr lang="ru-RU" sz="2000" dirty="0" smtClean="0"/>
              <a:t>и достаточны </a:t>
            </a:r>
            <a:r>
              <a:rPr lang="ru-RU" sz="2000" dirty="0"/>
              <a:t>для облегчения </a:t>
            </a:r>
            <a:r>
              <a:rPr lang="ru-RU" sz="2000" i="1" dirty="0" err="1" smtClean="0"/>
              <a:t>verfiying</a:t>
            </a:r>
            <a:r>
              <a:rPr lang="ru-RU" sz="2000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0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625070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Принципы </a:t>
            </a:r>
            <a:r>
              <a:rPr lang="ru-RU" sz="2400" b="1" dirty="0"/>
              <a:t>цитирования программного </a:t>
            </a:r>
            <a:r>
              <a:rPr lang="ru-RU" sz="2400" b="1" dirty="0" smtClean="0"/>
              <a:t>обеспечения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>Программное </a:t>
            </a:r>
            <a:r>
              <a:rPr lang="ru-RU" sz="2000" dirty="0"/>
              <a:t>обеспечение </a:t>
            </a:r>
            <a:r>
              <a:rPr lang="ru-RU" sz="2000" dirty="0" smtClean="0"/>
              <a:t>может цитироваться.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Программные </a:t>
            </a:r>
            <a:r>
              <a:rPr lang="ru-RU" sz="2000" dirty="0"/>
              <a:t>цитаты должны облегчить доступ к самой </a:t>
            </a:r>
            <a:r>
              <a:rPr lang="ru-RU" sz="2000" dirty="0" smtClean="0"/>
              <a:t>программе,</a:t>
            </a:r>
            <a:br>
              <a:rPr lang="ru-RU" sz="2000" dirty="0" smtClean="0"/>
            </a:br>
            <a:r>
              <a:rPr lang="ru-RU" sz="2000" dirty="0" smtClean="0"/>
              <a:t>а </a:t>
            </a:r>
            <a:r>
              <a:rPr lang="ru-RU" sz="2000" dirty="0"/>
              <a:t>также связанных с ними метаданных, </a:t>
            </a:r>
            <a:r>
              <a:rPr lang="ru-RU" sz="2000" dirty="0" smtClean="0"/>
              <a:t>документов, </a:t>
            </a:r>
            <a:r>
              <a:rPr lang="ru-RU" sz="2000" dirty="0"/>
              <a:t>данных и других материалов , необходимых для людей и </a:t>
            </a:r>
            <a:r>
              <a:rPr lang="ru-RU" sz="2000" dirty="0" smtClean="0"/>
              <a:t>машин, </a:t>
            </a:r>
            <a:r>
              <a:rPr lang="ru-RU" sz="2000" dirty="0"/>
              <a:t>чтобы сделать обоснованное использование ссылочного программного обеспечения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Цитирование программного обеспечения</a:t>
            </a:r>
            <a:br>
              <a:rPr lang="ru-RU" sz="2000" dirty="0" smtClean="0"/>
            </a:br>
            <a:r>
              <a:rPr lang="ru-RU" sz="2000" dirty="0" smtClean="0"/>
              <a:t>должно облегчить </a:t>
            </a:r>
            <a:r>
              <a:rPr lang="ru-RU" sz="2000" dirty="0"/>
              <a:t>идентификацию </a:t>
            </a:r>
            <a:r>
              <a:rPr lang="ru-RU" sz="2000" dirty="0" smtClean="0"/>
              <a:t>цитат и </a:t>
            </a:r>
            <a:r>
              <a:rPr lang="ru-RU" sz="2000" dirty="0"/>
              <a:t>доступ к </a:t>
            </a:r>
            <a:r>
              <a:rPr lang="ru-RU" sz="2000" dirty="0" smtClean="0"/>
              <a:t>ней,</a:t>
            </a:r>
            <a:br>
              <a:rPr lang="ru-RU" sz="2000" dirty="0" smtClean="0"/>
            </a:br>
            <a:r>
              <a:rPr lang="ru-RU" sz="2000" dirty="0" smtClean="0"/>
              <a:t>конкретную </a:t>
            </a:r>
            <a:r>
              <a:rPr lang="ru-RU" sz="2000" dirty="0"/>
              <a:t>версию программного </a:t>
            </a:r>
            <a:r>
              <a:rPr lang="ru-RU" sz="2000" dirty="0" smtClean="0"/>
              <a:t>обеспечения.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 2016 году в </a:t>
            </a:r>
            <a:r>
              <a:rPr lang="ru-RU" sz="2000" b="1" dirty="0" err="1" smtClean="0"/>
              <a:t>ОмГТУ</a:t>
            </a:r>
            <a:r>
              <a:rPr lang="ru-RU" sz="2000" b="1" dirty="0" smtClean="0"/>
              <a:t> зарегистрировано </a:t>
            </a:r>
            <a:br>
              <a:rPr lang="ru-RU" sz="2000" b="1" dirty="0" smtClean="0"/>
            </a:br>
            <a:r>
              <a:rPr lang="ru-RU" sz="2000" b="1" dirty="0" smtClean="0"/>
              <a:t>более 100 программных продуктов. 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029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92965714"/>
              </p:ext>
            </p:extLst>
          </p:nvPr>
        </p:nvGraphicFramePr>
        <p:xfrm>
          <a:off x="323528" y="332656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5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4924995"/>
              </p:ext>
            </p:extLst>
          </p:nvPr>
        </p:nvGraphicFramePr>
        <p:xfrm>
          <a:off x="179512" y="260648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178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 </a:t>
            </a:r>
            <a:r>
              <a:rPr lang="ru-RU" sz="2800" dirty="0"/>
              <a:t>заключении </a:t>
            </a:r>
            <a:r>
              <a:rPr lang="ru-RU" sz="2800" dirty="0" smtClean="0"/>
              <a:t>сделок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с </a:t>
            </a:r>
            <a:r>
              <a:rPr lang="ru-RU" sz="2800" dirty="0"/>
              <a:t>издательствами для публикации </a:t>
            </a:r>
            <a:r>
              <a:rPr lang="ru-RU" sz="2800" dirty="0" smtClean="0"/>
              <a:t> результатов ваших исследований, </a:t>
            </a:r>
            <a:r>
              <a:rPr lang="ru-RU" sz="2800" dirty="0"/>
              <a:t>обращайте </a:t>
            </a:r>
            <a:r>
              <a:rPr lang="ru-RU" sz="2800" dirty="0" smtClean="0"/>
              <a:t>внимание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на </a:t>
            </a:r>
            <a:r>
              <a:rPr lang="ru-RU" sz="2800" dirty="0"/>
              <a:t>репутацию издательства, </a:t>
            </a:r>
            <a:r>
              <a:rPr lang="ru-RU" sz="2800" dirty="0" smtClean="0"/>
              <a:t>отказывайтесь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от </a:t>
            </a:r>
            <a:r>
              <a:rPr lang="ru-RU" sz="2800" dirty="0"/>
              <a:t>сотрудничества с сомнительными лицами. 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7057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Неоднозначные профили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8064896" cy="5904656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sz="24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ru-RU" sz="24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u-RU" sz="3800" b="1" dirty="0" smtClean="0">
                <a:solidFill>
                  <a:schemeClr val="tx1"/>
                </a:solidFill>
              </a:rPr>
              <a:t>произвольное написание фамилии</a:t>
            </a:r>
            <a:r>
              <a:rPr lang="en-US" sz="3800" b="1" dirty="0" smtClean="0">
                <a:solidFill>
                  <a:schemeClr val="tx1"/>
                </a:solidFill>
              </a:rPr>
              <a:t>;</a:t>
            </a:r>
            <a:endParaRPr lang="ru-RU" sz="3800" b="1" dirty="0" smtClean="0">
              <a:solidFill>
                <a:schemeClr val="tx1"/>
              </a:solidFill>
            </a:endParaRPr>
          </a:p>
          <a:p>
            <a:pPr algn="ctr"/>
            <a:endParaRPr lang="en-US" sz="3800" b="1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u-RU" sz="3800" b="1" dirty="0" smtClean="0">
                <a:solidFill>
                  <a:schemeClr val="tx1"/>
                </a:solidFill>
              </a:rPr>
              <a:t>место работы автора:  и другие организации</a:t>
            </a:r>
          </a:p>
          <a:p>
            <a:endParaRPr lang="ru-RU" sz="3800" b="1" dirty="0" smtClean="0">
              <a:solidFill>
                <a:schemeClr val="tx1"/>
              </a:solidFill>
            </a:endParaRPr>
          </a:p>
          <a:p>
            <a:endParaRPr lang="ru-RU" sz="24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8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85174356"/>
              </p:ext>
            </p:extLst>
          </p:nvPr>
        </p:nvGraphicFramePr>
        <p:xfrm>
          <a:off x="323528" y="404664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1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03" t="14328" r="27075" b="9375"/>
          <a:stretch/>
        </p:blipFill>
        <p:spPr bwMode="auto">
          <a:xfrm>
            <a:off x="1547664" y="1196752"/>
            <a:ext cx="655272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389" r="11171" b="67639"/>
          <a:stretch/>
        </p:blipFill>
        <p:spPr bwMode="auto">
          <a:xfrm>
            <a:off x="611560" y="69996"/>
            <a:ext cx="8006680" cy="98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3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3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1064" r="22846" b="5816"/>
          <a:stretch/>
        </p:blipFill>
        <p:spPr bwMode="auto">
          <a:xfrm>
            <a:off x="1488257" y="1012974"/>
            <a:ext cx="6663447" cy="57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" y="0"/>
            <a:ext cx="80105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2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5065193"/>
              </p:ext>
            </p:extLst>
          </p:nvPr>
        </p:nvGraphicFramePr>
        <p:xfrm>
          <a:off x="323528" y="332656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980728"/>
            <a:ext cx="295232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/>
              <a:t>Из договорных</a:t>
            </a:r>
            <a:br>
              <a:rPr lang="ru-RU" sz="2000" b="1" i="1" dirty="0" smtClean="0"/>
            </a:br>
            <a:r>
              <a:rPr lang="ru-RU" sz="2000" b="1" i="1" dirty="0" smtClean="0"/>
              <a:t>обязательств</a:t>
            </a:r>
            <a:endParaRPr lang="en-US" sz="2000" b="1" i="1" dirty="0" smtClean="0"/>
          </a:p>
          <a:p>
            <a:r>
              <a:rPr lang="ru-RU" sz="2000" b="1" i="1" dirty="0" smtClean="0"/>
              <a:t>в целях  идентификации</a:t>
            </a:r>
            <a:endParaRPr lang="ru-RU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47389" y="3068960"/>
            <a:ext cx="232441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i="1" dirty="0" smtClean="0"/>
              <a:t>В целях </a:t>
            </a:r>
            <a:br>
              <a:rPr lang="ru-RU" sz="2400" b="1" i="1" dirty="0" smtClean="0"/>
            </a:br>
            <a:r>
              <a:rPr lang="ru-RU" sz="2400" b="1" i="1" dirty="0" smtClean="0"/>
              <a:t>идентификации</a:t>
            </a:r>
            <a:r>
              <a:rPr lang="en-US" sz="2400" b="1" i="1" dirty="0" smtClean="0"/>
              <a:t> </a:t>
            </a:r>
            <a:r>
              <a:rPr lang="ru-RU" sz="2400" b="1" i="1" dirty="0" smtClean="0"/>
              <a:t>автора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" y="5013175"/>
            <a:ext cx="1907704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/>
              <a:t>Для рейтинговых </a:t>
            </a:r>
            <a:r>
              <a:rPr lang="ru-RU" b="1" i="1" dirty="0" err="1" smtClean="0"/>
              <a:t>агенств</a:t>
            </a:r>
            <a:r>
              <a:rPr lang="ru-RU" b="1" i="1" dirty="0" smtClean="0"/>
              <a:t>, участия в конкурсах и т.д.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213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0497" r="2420" b="17872"/>
          <a:stretch/>
        </p:blipFill>
        <p:spPr bwMode="auto">
          <a:xfrm>
            <a:off x="0" y="0"/>
            <a:ext cx="9144000" cy="491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34297" b="13055"/>
          <a:stretch/>
        </p:blipFill>
        <p:spPr bwMode="auto">
          <a:xfrm rot="-60000">
            <a:off x="156590" y="3001772"/>
            <a:ext cx="6315566" cy="3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0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85114798"/>
              </p:ext>
            </p:extLst>
          </p:nvPr>
        </p:nvGraphicFramePr>
        <p:xfrm>
          <a:off x="323528" y="332656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64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9"/>
            <a:ext cx="8301608" cy="49006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8 532 авторов из Омска в РИНЦ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92696"/>
            <a:ext cx="4040188" cy="3600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Машиностроение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620688"/>
            <a:ext cx="4041775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Химическая технология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r="30361"/>
          <a:stretch/>
        </p:blipFill>
        <p:spPr bwMode="auto">
          <a:xfrm>
            <a:off x="395536" y="1340768"/>
            <a:ext cx="3960440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9756" r="30889" b="4390"/>
          <a:stretch/>
        </p:blipFill>
        <p:spPr bwMode="auto">
          <a:xfrm>
            <a:off x="4644008" y="1340768"/>
            <a:ext cx="406886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00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386</Words>
  <Application>Microsoft Office PowerPoint</Application>
  <PresentationFormat>Экран (4:3)</PresentationFormat>
  <Paragraphs>94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    X Международная IEEE научно-техническая конференция «ДИНАМИКА СИСТЕМ, МЕХАНИЗМОВ И МАШИН»  Омск, Россия, 15–17 ноября, 2017   Семинар информационно-патентного отдела ОмГТУ  "Авторские профили в Web of Science, Scopus, MathNet, ScienceIndex (РИНЦ): наполнение и редактирование метаданных"   (Ведущий семинара – Багаутдинова Раиса Хиссатовна)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8 532 авторов из Омска в РИНЦ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Информационно-аналитические системы в целях индексирования опубликованных результатов научных исследований (профиль статьи, профиль журнала, др. видов изданий)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Аффилиации  - название организации как в Уставе организации.</vt:lpstr>
      <vt:lpstr>Поиск автора из Омска в БД Scopus: Leont* N* N*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Автор: проф. В.А. Топчий </vt:lpstr>
      <vt:lpstr>Презентация PowerPoint</vt:lpstr>
      <vt:lpstr>Данные следует рассматривать как научные объекты первого класса.   Воспроизводимость и возможность  многократного использования результатов исследований является важной задачей в научной коммуникации.  Прямое цитирование данных в архивных хранилищах.   </vt:lpstr>
      <vt:lpstr>Презентация PowerPoint</vt:lpstr>
      <vt:lpstr>Принципы цитирования программного обеспечения  Программное обеспечение может цитироваться.    Программные цитаты должны облегчить доступ к самой программе, а также связанных с ними метаданных, документов, данных и других материалов , необходимых для людей и машин, чтобы сделать обоснованное использование ссылочного программного обеспечения.  Цитирование программного обеспечения должно облегчить идентификацию цитат и доступ к ней, конкретную версию программного обеспечения.   В 2016 году в ОмГТУ зарегистрировано  более 100 программных продуктов.  </vt:lpstr>
      <vt:lpstr>Презентация PowerPoint</vt:lpstr>
      <vt:lpstr>Презентация PowerPoint</vt:lpstr>
      <vt:lpstr>При заключении сделок с издательствами для публикации  результатов ваших исследований, обращайте внимание на репутацию издательства, отказывайтесь от сотрудничества с сомнительными лицами.  </vt:lpstr>
      <vt:lpstr> Неоднозначные профили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biblioteka</dc:creator>
  <cp:lastModifiedBy>bagautdinova_r_h</cp:lastModifiedBy>
  <cp:revision>65</cp:revision>
  <dcterms:created xsi:type="dcterms:W3CDTF">2016-11-02T07:12:40Z</dcterms:created>
  <dcterms:modified xsi:type="dcterms:W3CDTF">2016-11-16T11:36:52Z</dcterms:modified>
</cp:coreProperties>
</file>