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5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562701400031684E-2"/>
          <c:w val="0.77687059382002421"/>
          <c:h val="0.80586585751166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ОмГТУ</c:v>
                </c:pt>
                <c:pt idx="1">
                  <c:v>Вузы Омска</c:v>
                </c:pt>
                <c:pt idx="2">
                  <c:v>Другие организации</c:v>
                </c:pt>
                <c:pt idx="3">
                  <c:v>Студенты</c:v>
                </c:pt>
                <c:pt idx="4">
                  <c:v>Пенсионеры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</c:v>
                </c:pt>
                <c:pt idx="1">
                  <c:v>17</c:v>
                </c:pt>
                <c:pt idx="2">
                  <c:v>20</c:v>
                </c:pt>
                <c:pt idx="3">
                  <c:v>43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3-4BE5-930F-626A40A42F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62259756293682"/>
          <c:y val="0.23116298478718969"/>
          <c:w val="0.23937740243706329"/>
          <c:h val="0.48779740384794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469162193068751E-2"/>
          <c:y val="1.977785809642376E-2"/>
          <c:w val="0.99382874015748035"/>
          <c:h val="0.882849734659998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74-40F2-A29C-E54CA5621D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74-40F2-A29C-E54CA5621D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374-40F2-A29C-E54CA5621D09}"/>
              </c:ext>
            </c:extLst>
          </c:dPt>
          <c:dLbls>
            <c:dLbl>
              <c:idx val="0"/>
              <c:layout>
                <c:manualLayout>
                  <c:x val="1.0381268128537615E-2"/>
                  <c:y val="-1.545525460402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74-40F2-A29C-E54CA5621D09}"/>
                </c:ext>
              </c:extLst>
            </c:dLbl>
            <c:dLbl>
              <c:idx val="1"/>
              <c:layout>
                <c:manualLayout>
                  <c:x val="7.4151915203840109E-3"/>
                  <c:y val="-1.545525460402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74-40F2-A29C-E54CA5621D09}"/>
                </c:ext>
              </c:extLst>
            </c:dLbl>
            <c:dLbl>
              <c:idx val="2"/>
              <c:layout>
                <c:manualLayout>
                  <c:x val="5.932153216307209E-3"/>
                  <c:y val="-1.545525460402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74-40F2-A29C-E54CA5621D09}"/>
                </c:ext>
              </c:extLst>
            </c:dLbl>
            <c:dLbl>
              <c:idx val="3"/>
              <c:layout>
                <c:manualLayout>
                  <c:x val="5.932153216307209E-3"/>
                  <c:y val="-1.287937883668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74-40F2-A29C-E54CA5621D09}"/>
                </c:ext>
              </c:extLst>
            </c:dLbl>
            <c:dLbl>
              <c:idx val="4"/>
              <c:layout>
                <c:manualLayout>
                  <c:x val="1.0381268128537615E-2"/>
                  <c:y val="-1.803113037136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74-40F2-A29C-E54CA5621D09}"/>
                </c:ext>
              </c:extLst>
            </c:dLbl>
            <c:dLbl>
              <c:idx val="5"/>
              <c:layout>
                <c:manualLayout>
                  <c:x val="7.4151915203840109E-3"/>
                  <c:y val="-2.060700613869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74-40F2-A29C-E54CA5621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ОмГАУ</c:v>
                </c:pt>
                <c:pt idx="1">
                  <c:v>ОмГМА</c:v>
                </c:pt>
                <c:pt idx="2">
                  <c:v>ОмГУ</c:v>
                </c:pt>
                <c:pt idx="3">
                  <c:v>ОмГУПС</c:v>
                </c:pt>
                <c:pt idx="4">
                  <c:v>СиБАДИ</c:v>
                </c:pt>
                <c:pt idx="5">
                  <c:v>ОмГТУ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30</c:v>
                </c:pt>
                <c:pt idx="2">
                  <c:v>7</c:v>
                </c:pt>
                <c:pt idx="3">
                  <c:v>48</c:v>
                </c:pt>
                <c:pt idx="4">
                  <c:v>15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74-40F2-A29C-E54CA5621D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74-40F2-A29C-E54CA5621D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374-40F2-A29C-E54CA5621D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374-40F2-A29C-E54CA5621D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374-40F2-A29C-E54CA5621D09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-4.0719266885239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74-40F2-A29C-E54CA5621D09}"/>
                </c:ext>
              </c:extLst>
            </c:dLbl>
            <c:dLbl>
              <c:idx val="1"/>
              <c:layout>
                <c:manualLayout>
                  <c:x val="1.2499890638670167E-2"/>
                  <c:y val="4.9992887539139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4-40F2-A29C-E54CA5621D09}"/>
                </c:ext>
              </c:extLst>
            </c:dLbl>
            <c:dLbl>
              <c:idx val="2"/>
              <c:layout>
                <c:manualLayout>
                  <c:x val="4.1666666666666666E-3"/>
                  <c:y val="-2.379692296090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74-40F2-A29C-E54CA5621D09}"/>
                </c:ext>
              </c:extLst>
            </c:dLbl>
            <c:dLbl>
              <c:idx val="3"/>
              <c:layout>
                <c:manualLayout>
                  <c:x val="8.3333333333333332E-3"/>
                  <c:y val="4.6625180168059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74-40F2-A29C-E54CA5621D09}"/>
                </c:ext>
              </c:extLst>
            </c:dLbl>
            <c:dLbl>
              <c:idx val="4"/>
              <c:layout>
                <c:manualLayout>
                  <c:x val="9.7217847769028864E-3"/>
                  <c:y val="-9.4751689423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74-40F2-A29C-E54CA5621D09}"/>
                </c:ext>
              </c:extLst>
            </c:dLbl>
            <c:dLbl>
              <c:idx val="5"/>
              <c:layout>
                <c:manualLayout>
                  <c:x val="5.5555555555555558E-3"/>
                  <c:y val="-3.8475842483842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74-40F2-A29C-E54CA5621D09}"/>
                </c:ext>
              </c:extLst>
            </c:dLbl>
            <c:dLbl>
              <c:idx val="6"/>
              <c:layout>
                <c:manualLayout>
                  <c:x val="5.5555555555555558E-3"/>
                  <c:y val="-1.278546247277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74-40F2-A29C-E54CA5621D09}"/>
                </c:ext>
              </c:extLst>
            </c:dLbl>
            <c:dLbl>
              <c:idx val="7"/>
              <c:layout>
                <c:manualLayout>
                  <c:x val="6.9444444444444441E-3"/>
                  <c:y val="-1.6951650690765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74-40F2-A29C-E54CA5621D09}"/>
                </c:ext>
              </c:extLst>
            </c:dLbl>
            <c:dLbl>
              <c:idx val="8"/>
              <c:layout>
                <c:manualLayout>
                  <c:x val="5.5555555555555558E-3"/>
                  <c:y val="-1.828673671726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74-40F2-A29C-E54CA5621D09}"/>
                </c:ext>
              </c:extLst>
            </c:dLbl>
            <c:dLbl>
              <c:idx val="9"/>
              <c:layout>
                <c:manualLayout>
                  <c:x val="5.5554461942258233E-3"/>
                  <c:y val="7.43295006024168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74-40F2-A29C-E54CA5621D09}"/>
                </c:ext>
              </c:extLst>
            </c:dLbl>
            <c:dLbl>
              <c:idx val="10"/>
              <c:layout>
                <c:manualLayout>
                  <c:x val="1.3888888888888888E-2"/>
                  <c:y val="-1.7412675262175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74-40F2-A29C-E54CA5621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ОмГАУ</c:v>
                </c:pt>
                <c:pt idx="1">
                  <c:v>ОмГМА</c:v>
                </c:pt>
                <c:pt idx="2">
                  <c:v>ОмГУ</c:v>
                </c:pt>
                <c:pt idx="3">
                  <c:v>ОмГУПС</c:v>
                </c:pt>
                <c:pt idx="4">
                  <c:v>СиБАДИ</c:v>
                </c:pt>
                <c:pt idx="5">
                  <c:v>ОмГТУ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F-6374-40F2-A29C-E54CA562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40960"/>
        <c:axId val="40442496"/>
        <c:axId val="43747072"/>
      </c:bar3DChart>
      <c:catAx>
        <c:axId val="4044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42496"/>
        <c:crosses val="autoZero"/>
        <c:auto val="0"/>
        <c:lblAlgn val="ctr"/>
        <c:lblOffset val="100"/>
        <c:tickLblSkip val="1"/>
        <c:noMultiLvlLbl val="0"/>
      </c:catAx>
      <c:valAx>
        <c:axId val="404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40960"/>
        <c:crosses val="autoZero"/>
        <c:crossBetween val="between"/>
      </c:valAx>
      <c:serAx>
        <c:axId val="43747072"/>
        <c:scaling>
          <c:orientation val="minMax"/>
        </c:scaling>
        <c:delete val="1"/>
        <c:axPos val="b"/>
        <c:majorTickMark val="none"/>
        <c:minorTickMark val="none"/>
        <c:tickLblPos val="nextTo"/>
        <c:crossAx val="40442496"/>
        <c:crosses val="autoZero"/>
        <c:tickLbl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BB77-2AF4-4430-8C44-EA8FBA6FC8D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98C6BE8-C608-4372-9DDA-1E98B9418750}">
      <dgm:prSet phldrT="[Текст]" custT="1"/>
      <dgm:spPr/>
      <dgm:t>
        <a:bodyPr/>
        <a:lstStyle/>
        <a:p>
          <a:r>
            <a:rPr lang="ru-RU" sz="2000" dirty="0"/>
            <a:t>Активности по повышению эффективности коммерциализации объектов ИС вуза</a:t>
          </a:r>
        </a:p>
      </dgm:t>
    </dgm:pt>
    <dgm:pt modelId="{880576DF-670B-4D51-A366-F164B6E0BBA3}" type="parTrans" cxnId="{751742EF-6C79-417C-B41E-04453EA45819}">
      <dgm:prSet/>
      <dgm:spPr/>
      <dgm:t>
        <a:bodyPr/>
        <a:lstStyle/>
        <a:p>
          <a:endParaRPr lang="ru-RU"/>
        </a:p>
      </dgm:t>
    </dgm:pt>
    <dgm:pt modelId="{A933FD52-108B-4703-B24B-1B47A3103C33}" type="sibTrans" cxnId="{751742EF-6C79-417C-B41E-04453EA45819}">
      <dgm:prSet/>
      <dgm:spPr/>
      <dgm:t>
        <a:bodyPr/>
        <a:lstStyle/>
        <a:p>
          <a:endParaRPr lang="ru-RU"/>
        </a:p>
      </dgm:t>
    </dgm:pt>
    <dgm:pt modelId="{86C90327-A276-49C4-9AB8-48AC0230BA8E}">
      <dgm:prSet phldrT="[Текст]"/>
      <dgm:spPr/>
      <dgm:t>
        <a:bodyPr/>
        <a:lstStyle/>
        <a:p>
          <a:r>
            <a:rPr lang="ru-RU" dirty="0"/>
            <a:t>Проведение серии мероприятий (лекторий/семинар/мастер-класс/</a:t>
          </a:r>
          <a:r>
            <a:rPr lang="en-US" dirty="0"/>
            <a:t>work shop</a:t>
          </a:r>
          <a:r>
            <a:rPr lang="ru-RU" dirty="0"/>
            <a:t>) по вопросам оптимальных путей и условий коммерциализации объектов ИС</a:t>
          </a:r>
        </a:p>
      </dgm:t>
    </dgm:pt>
    <dgm:pt modelId="{522B2FA7-192D-4F03-A946-1965650AEBA9}" type="parTrans" cxnId="{F560F919-BB9E-42B2-A1BB-181EAA7C580F}">
      <dgm:prSet/>
      <dgm:spPr/>
      <dgm:t>
        <a:bodyPr/>
        <a:lstStyle/>
        <a:p>
          <a:endParaRPr lang="ru-RU"/>
        </a:p>
      </dgm:t>
    </dgm:pt>
    <dgm:pt modelId="{E4574341-6C8E-435A-8BCA-B2B1F2A089D4}" type="sibTrans" cxnId="{F560F919-BB9E-42B2-A1BB-181EAA7C580F}">
      <dgm:prSet/>
      <dgm:spPr/>
      <dgm:t>
        <a:bodyPr/>
        <a:lstStyle/>
        <a:p>
          <a:endParaRPr lang="ru-RU"/>
        </a:p>
      </dgm:t>
    </dgm:pt>
    <dgm:pt modelId="{B32A9E16-3E4B-4090-8598-0F4D707DFFC7}">
      <dgm:prSet phldrT="[Текст]"/>
      <dgm:spPr/>
      <dgm:t>
        <a:bodyPr/>
        <a:lstStyle/>
        <a:p>
          <a:r>
            <a:rPr lang="ru-RU" dirty="0"/>
            <a:t>Разработка методик оценки целесообразности защиты РИД и методологии оценки рыночного потенциала объекта ИС с точки зрения дальнейшей коммерческой реализации</a:t>
          </a:r>
        </a:p>
      </dgm:t>
    </dgm:pt>
    <dgm:pt modelId="{75FE9FB8-D4FA-4C05-8FF5-368C26E0393B}" type="parTrans" cxnId="{10225E08-AE48-4742-9EE8-D85C8A699EE5}">
      <dgm:prSet/>
      <dgm:spPr/>
      <dgm:t>
        <a:bodyPr/>
        <a:lstStyle/>
        <a:p>
          <a:endParaRPr lang="ru-RU"/>
        </a:p>
      </dgm:t>
    </dgm:pt>
    <dgm:pt modelId="{48FDE064-CA5A-4B77-9EB0-F0EC607852A3}" type="sibTrans" cxnId="{10225E08-AE48-4742-9EE8-D85C8A699EE5}">
      <dgm:prSet/>
      <dgm:spPr/>
      <dgm:t>
        <a:bodyPr/>
        <a:lstStyle/>
        <a:p>
          <a:endParaRPr lang="ru-RU"/>
        </a:p>
      </dgm:t>
    </dgm:pt>
    <dgm:pt modelId="{71BFE26B-527F-49DF-B14F-FE0F24FEEE46}">
      <dgm:prSet phldrT="[Текст]"/>
      <dgm:spPr/>
      <dgm:t>
        <a:bodyPr/>
        <a:lstStyle/>
        <a:p>
          <a:r>
            <a:rPr lang="ru-RU" dirty="0"/>
            <a:t>Активизация работы по обоснованной международной защите прав на РИД сотрудников университета с целью повышение конкурентоспособности на рынке реализации прав на интеллектуальную собственность</a:t>
          </a:r>
        </a:p>
      </dgm:t>
    </dgm:pt>
    <dgm:pt modelId="{7E86C2F9-8F5A-4831-A6EA-D9ADA01FE6B7}" type="parTrans" cxnId="{789F839F-5DA0-4589-9AA9-C4E0CE9338B0}">
      <dgm:prSet/>
      <dgm:spPr/>
      <dgm:t>
        <a:bodyPr/>
        <a:lstStyle/>
        <a:p>
          <a:endParaRPr lang="ru-RU"/>
        </a:p>
      </dgm:t>
    </dgm:pt>
    <dgm:pt modelId="{41D22DF2-F3FC-4535-ABB1-4D323A0AC19E}" type="sibTrans" cxnId="{789F839F-5DA0-4589-9AA9-C4E0CE9338B0}">
      <dgm:prSet/>
      <dgm:spPr/>
      <dgm:t>
        <a:bodyPr/>
        <a:lstStyle/>
        <a:p>
          <a:endParaRPr lang="ru-RU"/>
        </a:p>
      </dgm:t>
    </dgm:pt>
    <dgm:pt modelId="{2809BF4F-431C-4DAD-BAC8-14883D9E6877}">
      <dgm:prSet/>
      <dgm:spPr/>
      <dgm:t>
        <a:bodyPr/>
        <a:lstStyle/>
        <a:p>
          <a:r>
            <a:rPr lang="ru-RU" dirty="0"/>
            <a:t>Внедрение механизмов продвижения объектов ИС университета на конкурентоспособные рынки сбыта</a:t>
          </a:r>
        </a:p>
      </dgm:t>
    </dgm:pt>
    <dgm:pt modelId="{2BCC3296-5F76-49B1-949E-CEA74576174F}" type="parTrans" cxnId="{4D69ED6E-C1A3-4F53-898A-9FDCA02672D5}">
      <dgm:prSet/>
      <dgm:spPr/>
      <dgm:t>
        <a:bodyPr/>
        <a:lstStyle/>
        <a:p>
          <a:endParaRPr lang="ru-RU"/>
        </a:p>
      </dgm:t>
    </dgm:pt>
    <dgm:pt modelId="{8B5102B6-C1E0-436E-8E0B-473E0EBF0FB4}" type="sibTrans" cxnId="{4D69ED6E-C1A3-4F53-898A-9FDCA02672D5}">
      <dgm:prSet/>
      <dgm:spPr/>
      <dgm:t>
        <a:bodyPr/>
        <a:lstStyle/>
        <a:p>
          <a:endParaRPr lang="ru-RU"/>
        </a:p>
      </dgm:t>
    </dgm:pt>
    <dgm:pt modelId="{2173D57C-6130-45EE-8BC1-4D78AC9B11B8}" type="pres">
      <dgm:prSet presAssocID="{B39EBB77-2AF4-4430-8C44-EA8FBA6FC8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2B89AC-2E2C-41B0-88FA-02F9C943EF9B}" type="pres">
      <dgm:prSet presAssocID="{D98C6BE8-C608-4372-9DDA-1E98B9418750}" presName="root1" presStyleCnt="0"/>
      <dgm:spPr/>
    </dgm:pt>
    <dgm:pt modelId="{92192ED0-7EA6-441F-A6C2-D7C5485E9814}" type="pres">
      <dgm:prSet presAssocID="{D98C6BE8-C608-4372-9DDA-1E98B9418750}" presName="LevelOneTextNode" presStyleLbl="node0" presStyleIdx="0" presStyleCnt="1" custLinFactX="-51311" custLinFactNeighborX="-100000" custLinFactNeighborY="795">
        <dgm:presLayoutVars>
          <dgm:chPref val="3"/>
        </dgm:presLayoutVars>
      </dgm:prSet>
      <dgm:spPr/>
    </dgm:pt>
    <dgm:pt modelId="{28BEEA6A-8EF6-4AF6-B32A-1AFA85C32C5B}" type="pres">
      <dgm:prSet presAssocID="{D98C6BE8-C608-4372-9DDA-1E98B9418750}" presName="level2hierChild" presStyleCnt="0"/>
      <dgm:spPr/>
    </dgm:pt>
    <dgm:pt modelId="{5298019A-B0F1-407D-957C-B19E8A53C018}" type="pres">
      <dgm:prSet presAssocID="{522B2FA7-192D-4F03-A946-1965650AEBA9}" presName="conn2-1" presStyleLbl="parChTrans1D2" presStyleIdx="0" presStyleCnt="4"/>
      <dgm:spPr/>
    </dgm:pt>
    <dgm:pt modelId="{673D3143-B3E4-412A-9C6A-75058CE288AE}" type="pres">
      <dgm:prSet presAssocID="{522B2FA7-192D-4F03-A946-1965650AEBA9}" presName="connTx" presStyleLbl="parChTrans1D2" presStyleIdx="0" presStyleCnt="4"/>
      <dgm:spPr/>
    </dgm:pt>
    <dgm:pt modelId="{76DBD739-67F1-4033-BB67-25FB5AA1856A}" type="pres">
      <dgm:prSet presAssocID="{86C90327-A276-49C4-9AB8-48AC0230BA8E}" presName="root2" presStyleCnt="0"/>
      <dgm:spPr/>
    </dgm:pt>
    <dgm:pt modelId="{2FA11B6F-39B3-425A-AA9A-2083250B4E49}" type="pres">
      <dgm:prSet presAssocID="{86C90327-A276-49C4-9AB8-48AC0230BA8E}" presName="LevelTwoTextNode" presStyleLbl="node2" presStyleIdx="0" presStyleCnt="4" custScaleX="179119">
        <dgm:presLayoutVars>
          <dgm:chPref val="3"/>
        </dgm:presLayoutVars>
      </dgm:prSet>
      <dgm:spPr/>
    </dgm:pt>
    <dgm:pt modelId="{37078FFD-095B-4B24-8794-ED16401DE3F1}" type="pres">
      <dgm:prSet presAssocID="{86C90327-A276-49C4-9AB8-48AC0230BA8E}" presName="level3hierChild" presStyleCnt="0"/>
      <dgm:spPr/>
    </dgm:pt>
    <dgm:pt modelId="{180D4B3D-738B-4178-B764-A7C9E97FF809}" type="pres">
      <dgm:prSet presAssocID="{75FE9FB8-D4FA-4C05-8FF5-368C26E0393B}" presName="conn2-1" presStyleLbl="parChTrans1D2" presStyleIdx="1" presStyleCnt="4"/>
      <dgm:spPr/>
    </dgm:pt>
    <dgm:pt modelId="{B5416534-FF3C-43FC-89E4-5C27A3F8BA58}" type="pres">
      <dgm:prSet presAssocID="{75FE9FB8-D4FA-4C05-8FF5-368C26E0393B}" presName="connTx" presStyleLbl="parChTrans1D2" presStyleIdx="1" presStyleCnt="4"/>
      <dgm:spPr/>
    </dgm:pt>
    <dgm:pt modelId="{DE95303B-971C-4A2B-9A94-D08FE9B518FA}" type="pres">
      <dgm:prSet presAssocID="{B32A9E16-3E4B-4090-8598-0F4D707DFFC7}" presName="root2" presStyleCnt="0"/>
      <dgm:spPr/>
    </dgm:pt>
    <dgm:pt modelId="{FEA210C1-46E1-403B-82D6-95081D0ADDBA}" type="pres">
      <dgm:prSet presAssocID="{B32A9E16-3E4B-4090-8598-0F4D707DFFC7}" presName="LevelTwoTextNode" presStyleLbl="node2" presStyleIdx="1" presStyleCnt="4" custScaleX="179119">
        <dgm:presLayoutVars>
          <dgm:chPref val="3"/>
        </dgm:presLayoutVars>
      </dgm:prSet>
      <dgm:spPr/>
    </dgm:pt>
    <dgm:pt modelId="{293E14C4-1540-4632-9DFB-861062549C00}" type="pres">
      <dgm:prSet presAssocID="{B32A9E16-3E4B-4090-8598-0F4D707DFFC7}" presName="level3hierChild" presStyleCnt="0"/>
      <dgm:spPr/>
    </dgm:pt>
    <dgm:pt modelId="{B521A4C8-AC60-4411-B569-85871C5DFF6B}" type="pres">
      <dgm:prSet presAssocID="{7E86C2F9-8F5A-4831-A6EA-D9ADA01FE6B7}" presName="conn2-1" presStyleLbl="parChTrans1D2" presStyleIdx="2" presStyleCnt="4"/>
      <dgm:spPr/>
    </dgm:pt>
    <dgm:pt modelId="{6B3C0CD2-E71F-4788-961C-92E277687BF1}" type="pres">
      <dgm:prSet presAssocID="{7E86C2F9-8F5A-4831-A6EA-D9ADA01FE6B7}" presName="connTx" presStyleLbl="parChTrans1D2" presStyleIdx="2" presStyleCnt="4"/>
      <dgm:spPr/>
    </dgm:pt>
    <dgm:pt modelId="{CAA6830D-691A-4C55-8BCA-DB90E3855D1B}" type="pres">
      <dgm:prSet presAssocID="{71BFE26B-527F-49DF-B14F-FE0F24FEEE46}" presName="root2" presStyleCnt="0"/>
      <dgm:spPr/>
    </dgm:pt>
    <dgm:pt modelId="{B71021A8-D540-43D5-9D1F-37C92EA92E11}" type="pres">
      <dgm:prSet presAssocID="{71BFE26B-527F-49DF-B14F-FE0F24FEEE46}" presName="LevelTwoTextNode" presStyleLbl="node2" presStyleIdx="2" presStyleCnt="4" custScaleX="179119">
        <dgm:presLayoutVars>
          <dgm:chPref val="3"/>
        </dgm:presLayoutVars>
      </dgm:prSet>
      <dgm:spPr/>
    </dgm:pt>
    <dgm:pt modelId="{FAB42570-2F02-4B8E-9ACE-65765A33FDFD}" type="pres">
      <dgm:prSet presAssocID="{71BFE26B-527F-49DF-B14F-FE0F24FEEE46}" presName="level3hierChild" presStyleCnt="0"/>
      <dgm:spPr/>
    </dgm:pt>
    <dgm:pt modelId="{5D1BA7F3-1A50-4DFB-910C-3131B48C23FD}" type="pres">
      <dgm:prSet presAssocID="{2BCC3296-5F76-49B1-949E-CEA74576174F}" presName="conn2-1" presStyleLbl="parChTrans1D2" presStyleIdx="3" presStyleCnt="4"/>
      <dgm:spPr/>
    </dgm:pt>
    <dgm:pt modelId="{0C9FD7CA-C6AD-4A00-BADC-28779C7B67DD}" type="pres">
      <dgm:prSet presAssocID="{2BCC3296-5F76-49B1-949E-CEA74576174F}" presName="connTx" presStyleLbl="parChTrans1D2" presStyleIdx="3" presStyleCnt="4"/>
      <dgm:spPr/>
    </dgm:pt>
    <dgm:pt modelId="{65D7BB46-78F8-41E7-8F4B-59775CF8F2BF}" type="pres">
      <dgm:prSet presAssocID="{2809BF4F-431C-4DAD-BAC8-14883D9E6877}" presName="root2" presStyleCnt="0"/>
      <dgm:spPr/>
    </dgm:pt>
    <dgm:pt modelId="{53D9D88C-393B-40B2-AEE8-F42CC13731A2}" type="pres">
      <dgm:prSet presAssocID="{2809BF4F-431C-4DAD-BAC8-14883D9E6877}" presName="LevelTwoTextNode" presStyleLbl="node2" presStyleIdx="3" presStyleCnt="4" custScaleX="179119">
        <dgm:presLayoutVars>
          <dgm:chPref val="3"/>
        </dgm:presLayoutVars>
      </dgm:prSet>
      <dgm:spPr/>
    </dgm:pt>
    <dgm:pt modelId="{B9181F90-3C35-4CAA-BDE8-8C371BACCCE3}" type="pres">
      <dgm:prSet presAssocID="{2809BF4F-431C-4DAD-BAC8-14883D9E6877}" presName="level3hierChild" presStyleCnt="0"/>
      <dgm:spPr/>
    </dgm:pt>
  </dgm:ptLst>
  <dgm:cxnLst>
    <dgm:cxn modelId="{10225E08-AE48-4742-9EE8-D85C8A699EE5}" srcId="{D98C6BE8-C608-4372-9DDA-1E98B9418750}" destId="{B32A9E16-3E4B-4090-8598-0F4D707DFFC7}" srcOrd="1" destOrd="0" parTransId="{75FE9FB8-D4FA-4C05-8FF5-368C26E0393B}" sibTransId="{48FDE064-CA5A-4B77-9EB0-F0EC607852A3}"/>
    <dgm:cxn modelId="{F560F919-BB9E-42B2-A1BB-181EAA7C580F}" srcId="{D98C6BE8-C608-4372-9DDA-1E98B9418750}" destId="{86C90327-A276-49C4-9AB8-48AC0230BA8E}" srcOrd="0" destOrd="0" parTransId="{522B2FA7-192D-4F03-A946-1965650AEBA9}" sibTransId="{E4574341-6C8E-435A-8BCA-B2B1F2A089D4}"/>
    <dgm:cxn modelId="{D664AE23-36D3-489A-A55E-321ACCAFE0A0}" type="presOf" srcId="{2809BF4F-431C-4DAD-BAC8-14883D9E6877}" destId="{53D9D88C-393B-40B2-AEE8-F42CC13731A2}" srcOrd="0" destOrd="0" presId="urn:microsoft.com/office/officeart/2008/layout/HorizontalMultiLevelHierarchy"/>
    <dgm:cxn modelId="{8930AA5B-39A1-44AB-829D-9E0472B60A1A}" type="presOf" srcId="{7E86C2F9-8F5A-4831-A6EA-D9ADA01FE6B7}" destId="{B521A4C8-AC60-4411-B569-85871C5DFF6B}" srcOrd="0" destOrd="0" presId="urn:microsoft.com/office/officeart/2008/layout/HorizontalMultiLevelHierarchy"/>
    <dgm:cxn modelId="{4D69ED6E-C1A3-4F53-898A-9FDCA02672D5}" srcId="{D98C6BE8-C608-4372-9DDA-1E98B9418750}" destId="{2809BF4F-431C-4DAD-BAC8-14883D9E6877}" srcOrd="3" destOrd="0" parTransId="{2BCC3296-5F76-49B1-949E-CEA74576174F}" sibTransId="{8B5102B6-C1E0-436E-8E0B-473E0EBF0FB4}"/>
    <dgm:cxn modelId="{C4306D4F-FD7F-4BE8-9AF6-B699199EED37}" type="presOf" srcId="{2BCC3296-5F76-49B1-949E-CEA74576174F}" destId="{0C9FD7CA-C6AD-4A00-BADC-28779C7B67DD}" srcOrd="1" destOrd="0" presId="urn:microsoft.com/office/officeart/2008/layout/HorizontalMultiLevelHierarchy"/>
    <dgm:cxn modelId="{75083D55-2BFC-4DF3-AFB3-3DB088447E3D}" type="presOf" srcId="{75FE9FB8-D4FA-4C05-8FF5-368C26E0393B}" destId="{B5416534-FF3C-43FC-89E4-5C27A3F8BA58}" srcOrd="1" destOrd="0" presId="urn:microsoft.com/office/officeart/2008/layout/HorizontalMultiLevelHierarchy"/>
    <dgm:cxn modelId="{786C8357-2067-4C63-A1DF-BC553958117B}" type="presOf" srcId="{86C90327-A276-49C4-9AB8-48AC0230BA8E}" destId="{2FA11B6F-39B3-425A-AA9A-2083250B4E49}" srcOrd="0" destOrd="0" presId="urn:microsoft.com/office/officeart/2008/layout/HorizontalMultiLevelHierarchy"/>
    <dgm:cxn modelId="{AF1BC39D-5FE0-4ADA-9E7F-9D3A29B74F1A}" type="presOf" srcId="{75FE9FB8-D4FA-4C05-8FF5-368C26E0393B}" destId="{180D4B3D-738B-4178-B764-A7C9E97FF809}" srcOrd="0" destOrd="0" presId="urn:microsoft.com/office/officeart/2008/layout/HorizontalMultiLevelHierarchy"/>
    <dgm:cxn modelId="{789F839F-5DA0-4589-9AA9-C4E0CE9338B0}" srcId="{D98C6BE8-C608-4372-9DDA-1E98B9418750}" destId="{71BFE26B-527F-49DF-B14F-FE0F24FEEE46}" srcOrd="2" destOrd="0" parTransId="{7E86C2F9-8F5A-4831-A6EA-D9ADA01FE6B7}" sibTransId="{41D22DF2-F3FC-4535-ABB1-4D323A0AC19E}"/>
    <dgm:cxn modelId="{EFF041A0-15F8-4AD7-93C1-D94C13F38962}" type="presOf" srcId="{B32A9E16-3E4B-4090-8598-0F4D707DFFC7}" destId="{FEA210C1-46E1-403B-82D6-95081D0ADDBA}" srcOrd="0" destOrd="0" presId="urn:microsoft.com/office/officeart/2008/layout/HorizontalMultiLevelHierarchy"/>
    <dgm:cxn modelId="{0749A4A5-714D-49A5-9EA3-511058A6FFC0}" type="presOf" srcId="{71BFE26B-527F-49DF-B14F-FE0F24FEEE46}" destId="{B71021A8-D540-43D5-9D1F-37C92EA92E11}" srcOrd="0" destOrd="0" presId="urn:microsoft.com/office/officeart/2008/layout/HorizontalMultiLevelHierarchy"/>
    <dgm:cxn modelId="{8966FEBB-87C1-4EE2-8121-1760F23D154A}" type="presOf" srcId="{2BCC3296-5F76-49B1-949E-CEA74576174F}" destId="{5D1BA7F3-1A50-4DFB-910C-3131B48C23FD}" srcOrd="0" destOrd="0" presId="urn:microsoft.com/office/officeart/2008/layout/HorizontalMultiLevelHierarchy"/>
    <dgm:cxn modelId="{F264A1D5-8AFC-4477-83E8-BC8E3265F815}" type="presOf" srcId="{7E86C2F9-8F5A-4831-A6EA-D9ADA01FE6B7}" destId="{6B3C0CD2-E71F-4788-961C-92E277687BF1}" srcOrd="1" destOrd="0" presId="urn:microsoft.com/office/officeart/2008/layout/HorizontalMultiLevelHierarchy"/>
    <dgm:cxn modelId="{36736EDF-E37B-4EAC-AD21-01BD93DAD9AC}" type="presOf" srcId="{D98C6BE8-C608-4372-9DDA-1E98B9418750}" destId="{92192ED0-7EA6-441F-A6C2-D7C5485E9814}" srcOrd="0" destOrd="0" presId="urn:microsoft.com/office/officeart/2008/layout/HorizontalMultiLevelHierarchy"/>
    <dgm:cxn modelId="{232DD0E1-4FBA-4308-9AAD-BC4235B9BBE1}" type="presOf" srcId="{522B2FA7-192D-4F03-A946-1965650AEBA9}" destId="{673D3143-B3E4-412A-9C6A-75058CE288AE}" srcOrd="1" destOrd="0" presId="urn:microsoft.com/office/officeart/2008/layout/HorizontalMultiLevelHierarchy"/>
    <dgm:cxn modelId="{914452EA-B4C0-4243-84F5-6960DA0FC96E}" type="presOf" srcId="{522B2FA7-192D-4F03-A946-1965650AEBA9}" destId="{5298019A-B0F1-407D-957C-B19E8A53C018}" srcOrd="0" destOrd="0" presId="urn:microsoft.com/office/officeart/2008/layout/HorizontalMultiLevelHierarchy"/>
    <dgm:cxn modelId="{751742EF-6C79-417C-B41E-04453EA45819}" srcId="{B39EBB77-2AF4-4430-8C44-EA8FBA6FC8D3}" destId="{D98C6BE8-C608-4372-9DDA-1E98B9418750}" srcOrd="0" destOrd="0" parTransId="{880576DF-670B-4D51-A366-F164B6E0BBA3}" sibTransId="{A933FD52-108B-4703-B24B-1B47A3103C33}"/>
    <dgm:cxn modelId="{8426EEF4-3914-451D-885F-525E889E768F}" type="presOf" srcId="{B39EBB77-2AF4-4430-8C44-EA8FBA6FC8D3}" destId="{2173D57C-6130-45EE-8BC1-4D78AC9B11B8}" srcOrd="0" destOrd="0" presId="urn:microsoft.com/office/officeart/2008/layout/HorizontalMultiLevelHierarchy"/>
    <dgm:cxn modelId="{F8BBDA81-C1E3-4793-9DFA-7DEFC1E8D251}" type="presParOf" srcId="{2173D57C-6130-45EE-8BC1-4D78AC9B11B8}" destId="{CC2B89AC-2E2C-41B0-88FA-02F9C943EF9B}" srcOrd="0" destOrd="0" presId="urn:microsoft.com/office/officeart/2008/layout/HorizontalMultiLevelHierarchy"/>
    <dgm:cxn modelId="{9BD42F9A-BC15-42C0-9962-E44FAEB82631}" type="presParOf" srcId="{CC2B89AC-2E2C-41B0-88FA-02F9C943EF9B}" destId="{92192ED0-7EA6-441F-A6C2-D7C5485E9814}" srcOrd="0" destOrd="0" presId="urn:microsoft.com/office/officeart/2008/layout/HorizontalMultiLevelHierarchy"/>
    <dgm:cxn modelId="{9D59DE67-0DA0-4578-AACD-4204A4017BC8}" type="presParOf" srcId="{CC2B89AC-2E2C-41B0-88FA-02F9C943EF9B}" destId="{28BEEA6A-8EF6-4AF6-B32A-1AFA85C32C5B}" srcOrd="1" destOrd="0" presId="urn:microsoft.com/office/officeart/2008/layout/HorizontalMultiLevelHierarchy"/>
    <dgm:cxn modelId="{C3B67A27-F3A3-455C-9402-054EEB17B40B}" type="presParOf" srcId="{28BEEA6A-8EF6-4AF6-B32A-1AFA85C32C5B}" destId="{5298019A-B0F1-407D-957C-B19E8A53C018}" srcOrd="0" destOrd="0" presId="urn:microsoft.com/office/officeart/2008/layout/HorizontalMultiLevelHierarchy"/>
    <dgm:cxn modelId="{686BD6B9-B739-40C4-AEF7-2D5B7511AE0D}" type="presParOf" srcId="{5298019A-B0F1-407D-957C-B19E8A53C018}" destId="{673D3143-B3E4-412A-9C6A-75058CE288AE}" srcOrd="0" destOrd="0" presId="urn:microsoft.com/office/officeart/2008/layout/HorizontalMultiLevelHierarchy"/>
    <dgm:cxn modelId="{B55688A3-DDB1-4953-8B48-10FB652EFFB7}" type="presParOf" srcId="{28BEEA6A-8EF6-4AF6-B32A-1AFA85C32C5B}" destId="{76DBD739-67F1-4033-BB67-25FB5AA1856A}" srcOrd="1" destOrd="0" presId="urn:microsoft.com/office/officeart/2008/layout/HorizontalMultiLevelHierarchy"/>
    <dgm:cxn modelId="{883C594D-A30F-4A5B-AA5C-06CE32E71D5B}" type="presParOf" srcId="{76DBD739-67F1-4033-BB67-25FB5AA1856A}" destId="{2FA11B6F-39B3-425A-AA9A-2083250B4E49}" srcOrd="0" destOrd="0" presId="urn:microsoft.com/office/officeart/2008/layout/HorizontalMultiLevelHierarchy"/>
    <dgm:cxn modelId="{2FF6517A-7544-443D-A0CB-8C2685AAD311}" type="presParOf" srcId="{76DBD739-67F1-4033-BB67-25FB5AA1856A}" destId="{37078FFD-095B-4B24-8794-ED16401DE3F1}" srcOrd="1" destOrd="0" presId="urn:microsoft.com/office/officeart/2008/layout/HorizontalMultiLevelHierarchy"/>
    <dgm:cxn modelId="{1C3E4E07-8BD6-4731-B5B9-D7D17B9C6A7C}" type="presParOf" srcId="{28BEEA6A-8EF6-4AF6-B32A-1AFA85C32C5B}" destId="{180D4B3D-738B-4178-B764-A7C9E97FF809}" srcOrd="2" destOrd="0" presId="urn:microsoft.com/office/officeart/2008/layout/HorizontalMultiLevelHierarchy"/>
    <dgm:cxn modelId="{80C90A4A-BDE3-4BD0-8242-A6E965E183EF}" type="presParOf" srcId="{180D4B3D-738B-4178-B764-A7C9E97FF809}" destId="{B5416534-FF3C-43FC-89E4-5C27A3F8BA58}" srcOrd="0" destOrd="0" presId="urn:microsoft.com/office/officeart/2008/layout/HorizontalMultiLevelHierarchy"/>
    <dgm:cxn modelId="{7B544D00-C348-4DD0-8638-29F34C2F48ED}" type="presParOf" srcId="{28BEEA6A-8EF6-4AF6-B32A-1AFA85C32C5B}" destId="{DE95303B-971C-4A2B-9A94-D08FE9B518FA}" srcOrd="3" destOrd="0" presId="urn:microsoft.com/office/officeart/2008/layout/HorizontalMultiLevelHierarchy"/>
    <dgm:cxn modelId="{5F97326D-9845-4572-80E0-BBF7FC189EA9}" type="presParOf" srcId="{DE95303B-971C-4A2B-9A94-D08FE9B518FA}" destId="{FEA210C1-46E1-403B-82D6-95081D0ADDBA}" srcOrd="0" destOrd="0" presId="urn:microsoft.com/office/officeart/2008/layout/HorizontalMultiLevelHierarchy"/>
    <dgm:cxn modelId="{B885F097-7FA0-49E5-B014-B3B7B10F058B}" type="presParOf" srcId="{DE95303B-971C-4A2B-9A94-D08FE9B518FA}" destId="{293E14C4-1540-4632-9DFB-861062549C00}" srcOrd="1" destOrd="0" presId="urn:microsoft.com/office/officeart/2008/layout/HorizontalMultiLevelHierarchy"/>
    <dgm:cxn modelId="{A7A62F18-A3C9-49AB-B714-D0AEED541CCE}" type="presParOf" srcId="{28BEEA6A-8EF6-4AF6-B32A-1AFA85C32C5B}" destId="{B521A4C8-AC60-4411-B569-85871C5DFF6B}" srcOrd="4" destOrd="0" presId="urn:microsoft.com/office/officeart/2008/layout/HorizontalMultiLevelHierarchy"/>
    <dgm:cxn modelId="{C48C3094-BC79-4B7E-8CFA-35164C4E2C9A}" type="presParOf" srcId="{B521A4C8-AC60-4411-B569-85871C5DFF6B}" destId="{6B3C0CD2-E71F-4788-961C-92E277687BF1}" srcOrd="0" destOrd="0" presId="urn:microsoft.com/office/officeart/2008/layout/HorizontalMultiLevelHierarchy"/>
    <dgm:cxn modelId="{2AC63EA9-1278-448E-A193-025C644C2917}" type="presParOf" srcId="{28BEEA6A-8EF6-4AF6-B32A-1AFA85C32C5B}" destId="{CAA6830D-691A-4C55-8BCA-DB90E3855D1B}" srcOrd="5" destOrd="0" presId="urn:microsoft.com/office/officeart/2008/layout/HorizontalMultiLevelHierarchy"/>
    <dgm:cxn modelId="{14C37983-3525-46E1-98E0-61C5CB3A788B}" type="presParOf" srcId="{CAA6830D-691A-4C55-8BCA-DB90E3855D1B}" destId="{B71021A8-D540-43D5-9D1F-37C92EA92E11}" srcOrd="0" destOrd="0" presId="urn:microsoft.com/office/officeart/2008/layout/HorizontalMultiLevelHierarchy"/>
    <dgm:cxn modelId="{BF4CF1C1-2D3B-4002-976A-15F48E389F53}" type="presParOf" srcId="{CAA6830D-691A-4C55-8BCA-DB90E3855D1B}" destId="{FAB42570-2F02-4B8E-9ACE-65765A33FDFD}" srcOrd="1" destOrd="0" presId="urn:microsoft.com/office/officeart/2008/layout/HorizontalMultiLevelHierarchy"/>
    <dgm:cxn modelId="{04197346-D97A-4678-8F63-818B4FF02CF9}" type="presParOf" srcId="{28BEEA6A-8EF6-4AF6-B32A-1AFA85C32C5B}" destId="{5D1BA7F3-1A50-4DFB-910C-3131B48C23FD}" srcOrd="6" destOrd="0" presId="urn:microsoft.com/office/officeart/2008/layout/HorizontalMultiLevelHierarchy"/>
    <dgm:cxn modelId="{69577328-F5AD-4196-8930-D0DA03A43031}" type="presParOf" srcId="{5D1BA7F3-1A50-4DFB-910C-3131B48C23FD}" destId="{0C9FD7CA-C6AD-4A00-BADC-28779C7B67DD}" srcOrd="0" destOrd="0" presId="urn:microsoft.com/office/officeart/2008/layout/HorizontalMultiLevelHierarchy"/>
    <dgm:cxn modelId="{28493114-CDB1-478B-A6F0-675A5403E03C}" type="presParOf" srcId="{28BEEA6A-8EF6-4AF6-B32A-1AFA85C32C5B}" destId="{65D7BB46-78F8-41E7-8F4B-59775CF8F2BF}" srcOrd="7" destOrd="0" presId="urn:microsoft.com/office/officeart/2008/layout/HorizontalMultiLevelHierarchy"/>
    <dgm:cxn modelId="{4F93279A-125E-4F93-9D39-A7D0E4E892F9}" type="presParOf" srcId="{65D7BB46-78F8-41E7-8F4B-59775CF8F2BF}" destId="{53D9D88C-393B-40B2-AEE8-F42CC13731A2}" srcOrd="0" destOrd="0" presId="urn:microsoft.com/office/officeart/2008/layout/HorizontalMultiLevelHierarchy"/>
    <dgm:cxn modelId="{C3770883-9620-4157-BD87-8B8ADD773E3F}" type="presParOf" srcId="{65D7BB46-78F8-41E7-8F4B-59775CF8F2BF}" destId="{B9181F90-3C35-4CAA-BDE8-8C371BACCC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A7F3-1A50-4DFB-910C-3131B48C23FD}">
      <dsp:nvSpPr>
        <dsp:cNvPr id="0" name=""/>
        <dsp:cNvSpPr/>
      </dsp:nvSpPr>
      <dsp:spPr>
        <a:xfrm>
          <a:off x="1067158" y="2808312"/>
          <a:ext cx="1146111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055" y="0"/>
              </a:lnTo>
              <a:lnTo>
                <a:pt x="573055" y="2000922"/>
              </a:lnTo>
              <a:lnTo>
                <a:pt x="1146111" y="20009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582566" y="3751125"/>
        <a:ext cx="115295" cy="115295"/>
      </dsp:txXfrm>
    </dsp:sp>
    <dsp:sp modelId="{B521A4C8-AC60-4411-B569-85871C5DFF6B}">
      <dsp:nvSpPr>
        <dsp:cNvPr id="0" name=""/>
        <dsp:cNvSpPr/>
      </dsp:nvSpPr>
      <dsp:spPr>
        <a:xfrm>
          <a:off x="1067158" y="2808312"/>
          <a:ext cx="1146111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055" y="0"/>
              </a:lnTo>
              <a:lnTo>
                <a:pt x="573055" y="666974"/>
              </a:lnTo>
              <a:lnTo>
                <a:pt x="1146111" y="6669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07062" y="3108647"/>
        <a:ext cx="66302" cy="66302"/>
      </dsp:txXfrm>
    </dsp:sp>
    <dsp:sp modelId="{180D4B3D-738B-4178-B764-A7C9E97FF809}">
      <dsp:nvSpPr>
        <dsp:cNvPr id="0" name=""/>
        <dsp:cNvSpPr/>
      </dsp:nvSpPr>
      <dsp:spPr>
        <a:xfrm>
          <a:off x="1067158" y="2141337"/>
          <a:ext cx="1146111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573055" y="666974"/>
              </a:lnTo>
              <a:lnTo>
                <a:pt x="573055" y="0"/>
              </a:lnTo>
              <a:lnTo>
                <a:pt x="114611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07062" y="2441673"/>
        <a:ext cx="66302" cy="66302"/>
      </dsp:txXfrm>
    </dsp:sp>
    <dsp:sp modelId="{5298019A-B0F1-407D-957C-B19E8A53C018}">
      <dsp:nvSpPr>
        <dsp:cNvPr id="0" name=""/>
        <dsp:cNvSpPr/>
      </dsp:nvSpPr>
      <dsp:spPr>
        <a:xfrm>
          <a:off x="1067158" y="807389"/>
          <a:ext cx="1146111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2000922"/>
              </a:moveTo>
              <a:lnTo>
                <a:pt x="573055" y="2000922"/>
              </a:lnTo>
              <a:lnTo>
                <a:pt x="573055" y="0"/>
              </a:lnTo>
              <a:lnTo>
                <a:pt x="114611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582566" y="1750202"/>
        <a:ext cx="115295" cy="115295"/>
      </dsp:txXfrm>
    </dsp:sp>
    <dsp:sp modelId="{92192ED0-7EA6-441F-A6C2-D7C5485E9814}">
      <dsp:nvSpPr>
        <dsp:cNvPr id="0" name=""/>
        <dsp:cNvSpPr/>
      </dsp:nvSpPr>
      <dsp:spPr>
        <a:xfrm rot="16200000">
          <a:off x="-2274732" y="2274732"/>
          <a:ext cx="5616624" cy="10671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Активности по повышению эффективности коммерциализации объектов ИС вуза</a:t>
          </a:r>
        </a:p>
      </dsp:txBody>
      <dsp:txXfrm>
        <a:off x="-2274732" y="2274732"/>
        <a:ext cx="5616624" cy="1067158"/>
      </dsp:txXfrm>
    </dsp:sp>
    <dsp:sp modelId="{2FA11B6F-39B3-425A-AA9A-2083250B4E49}">
      <dsp:nvSpPr>
        <dsp:cNvPr id="0" name=""/>
        <dsp:cNvSpPr/>
      </dsp:nvSpPr>
      <dsp:spPr>
        <a:xfrm>
          <a:off x="2213269" y="273810"/>
          <a:ext cx="6269666" cy="1067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Проведение серии мероприятий (лекторий/семинар/мастер-класс/</a:t>
          </a:r>
          <a:r>
            <a:rPr lang="en-US" sz="1300" kern="1200" dirty="0"/>
            <a:t>work shop</a:t>
          </a:r>
          <a:r>
            <a:rPr lang="ru-RU" sz="1300" kern="1200" dirty="0"/>
            <a:t>) по вопросам оптимальных путей и условий коммерциализации объектов ИС</a:t>
          </a:r>
        </a:p>
      </dsp:txBody>
      <dsp:txXfrm>
        <a:off x="2213269" y="273810"/>
        <a:ext cx="6269666" cy="1067158"/>
      </dsp:txXfrm>
    </dsp:sp>
    <dsp:sp modelId="{FEA210C1-46E1-403B-82D6-95081D0ADDBA}">
      <dsp:nvSpPr>
        <dsp:cNvPr id="0" name=""/>
        <dsp:cNvSpPr/>
      </dsp:nvSpPr>
      <dsp:spPr>
        <a:xfrm>
          <a:off x="2213269" y="1607758"/>
          <a:ext cx="6269666" cy="1067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Разработка методик оценки целесообразности защиты РИД и методологии оценки рыночного потенциала объекта ИС с точки зрения дальнейшей коммерческой реализации</a:t>
          </a:r>
        </a:p>
      </dsp:txBody>
      <dsp:txXfrm>
        <a:off x="2213269" y="1607758"/>
        <a:ext cx="6269666" cy="1067158"/>
      </dsp:txXfrm>
    </dsp:sp>
    <dsp:sp modelId="{B71021A8-D540-43D5-9D1F-37C92EA92E11}">
      <dsp:nvSpPr>
        <dsp:cNvPr id="0" name=""/>
        <dsp:cNvSpPr/>
      </dsp:nvSpPr>
      <dsp:spPr>
        <a:xfrm>
          <a:off x="2213269" y="2941706"/>
          <a:ext cx="6269666" cy="1067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Активизация работы по обоснованной международной защите прав на РИД сотрудников университета с целью повышение конкурентоспособности на рынке реализации прав на интеллектуальную собственность</a:t>
          </a:r>
        </a:p>
      </dsp:txBody>
      <dsp:txXfrm>
        <a:off x="2213269" y="2941706"/>
        <a:ext cx="6269666" cy="1067158"/>
      </dsp:txXfrm>
    </dsp:sp>
    <dsp:sp modelId="{53D9D88C-393B-40B2-AEE8-F42CC13731A2}">
      <dsp:nvSpPr>
        <dsp:cNvPr id="0" name=""/>
        <dsp:cNvSpPr/>
      </dsp:nvSpPr>
      <dsp:spPr>
        <a:xfrm>
          <a:off x="2213269" y="4275655"/>
          <a:ext cx="6269666" cy="1067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Внедрение механизмов продвижения объектов ИС университета на конкурентоспособные рынки сбыта</a:t>
          </a:r>
        </a:p>
      </dsp:txBody>
      <dsp:txXfrm>
        <a:off x="2213269" y="4275655"/>
        <a:ext cx="6269666" cy="106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0.15625</cdr:x>
      <cdr:y>0.73913</cdr:y>
    </cdr:from>
    <cdr:to>
      <cdr:x>0.18167</cdr:x>
      <cdr:y>0.76615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28750" y="4488136"/>
          <a:ext cx="232440" cy="16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0.76775</cdr:x>
      <cdr:y>0.04307</cdr:y>
    </cdr:from>
    <cdr:to>
      <cdr:x>0.96462</cdr:x>
      <cdr:y>0.26258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272" y="241988"/>
          <a:ext cx="1800200" cy="123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0.248</cdr:x>
      <cdr:y>0.04307</cdr:y>
    </cdr:from>
    <cdr:to>
      <cdr:x>0.44488</cdr:x>
      <cdr:y>0.26258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7744" y="241988"/>
          <a:ext cx="1800200" cy="123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      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E17DB-EA2A-4492-8E66-0DBCB41E0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E45457-2A94-4875-8633-CF9B9C9E3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C22BF-6D7E-4159-94EA-87028E61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81DB-B1E7-4563-B98B-93A8C200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D2C13-1B44-4E70-9EC1-807FFC08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7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64D1-347B-4CC8-92B0-0B734E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DEDD29-7DFA-4DF2-9858-CF674618F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7A706-6180-4E27-AB0C-68A2EEF1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E92-F536-4F5D-9222-41BDE0FA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FB7A8-2EBC-4E76-AFF9-70FC5022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1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EFBDC3-34ED-4309-B45F-F682CACAE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8F608-7552-4EBD-BAB3-FC64E06C3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FF511-F1AE-4129-ADA6-2ACC52E1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8E501-BA2A-4F5C-A5E8-C2B5DF0C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36633-8409-43C3-B9A9-67EEA024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8A774-F386-4BB9-B289-D6192902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DF8C4-1105-4397-A331-83362C5E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08D98-9EDC-4002-B094-E808DCE6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86F66-5914-4151-A95B-50F17F1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97559-39E5-4C07-BC98-FD813721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2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2FF16-C8E5-4D86-9E38-41BA48C1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F87946-1DA5-4064-B285-0A2CF978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EEE7C-EC5A-48E4-9A02-113BB710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DF631-FF39-44C5-8A82-B4C82A2F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D519-C1CC-470D-82D6-667606D3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6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A4A72-6A6B-4DA8-8C2D-668D854C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8C58D-D997-40D6-86CE-F9720D0F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BC63C2-A69C-4907-9BB1-AFA62F32E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C08C84-FFD1-4896-A9E7-26AECB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D4E10-38F0-4DE6-9D11-D9EF3E7B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467F8-C3CF-445B-9C21-6A52171A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7D41D-2EEE-4EE0-A4B4-F14CD5F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3D61E-7A6A-42D3-A126-5DDE40F1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9D55D8-742E-45DB-AC8D-C6982C984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18F008-B395-4E67-A7C5-903D8F639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DCE17-4DEB-4B08-B1FE-4609DC2C5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EFC939-F577-42E2-A6D9-98ACD787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AC72F7-2CDF-41EB-A28E-6CC3F498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C95793-5053-434B-8CB7-AF38836F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7CD1C-05E2-43EB-81D1-65AEED27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AAE731-3F34-4365-88B0-72039350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9889BE-0796-4365-BDCC-DD002960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F5E66A-5A4E-4DE3-B64C-017398C2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3352E0-208F-4B59-A983-C9B4352F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35AC04-CA78-4EB6-972D-AC75D251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37808A-E9FE-4DA1-AA94-7E1FDFA2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5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C1588-3B40-4254-A7AC-55320BEC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2FBC8-C5D5-4D08-8505-DF636F89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01EAF9-5E16-4DEA-BB32-C14E5257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1AB24-0C7F-47EB-87E4-ECE3CB18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C53BD-651E-48C1-A5C7-170BBD0E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A5BF5-9408-4EDB-BA5C-9A14EACA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8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8C1A1-67AD-4311-A13C-D6DAE408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AC9D74-F8F9-4071-BD7E-3E371A9DD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610CE-7D6E-4985-91B5-E2E201DE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93B45-8F5C-44E8-B656-8815F914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7650FA-796C-4CC7-B4DC-AEE51211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5696D-D37B-40DC-8565-29679DE3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BFEAC-B415-4904-AF4E-A0AA3EA2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F1A07-C1A4-40DF-85F6-6344D3BD9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A5040-86CD-454B-A0BF-54B3C4DDC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E5CB-6D7D-42A0-867D-40078CCE0DD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AE489-F7CA-4043-BF81-B222B775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E3BBE-EC8F-4CB7-87A2-659CE1CB2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A4B5-4389-47E9-BD1C-263F683D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BC76-A483-4B8B-96E8-1C4D6B082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506" y="2661400"/>
            <a:ext cx="6858000" cy="15610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Опыт по охране и использованию результатов интеллектуальной деятельности  в </a:t>
            </a:r>
            <a:r>
              <a:rPr lang="ru-RU" sz="3600" dirty="0" err="1"/>
              <a:t>ОмГТУ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EB5A6-B02B-4384-89FD-8623A9477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9320"/>
            <a:ext cx="6858000" cy="91670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/>
              <a:t>Василий Фефелов</a:t>
            </a:r>
          </a:p>
          <a:p>
            <a:pPr algn="r"/>
            <a:r>
              <a:rPr lang="ru-RU" sz="1600" dirty="0"/>
              <a:t>Начальник Научно-исследовательской части</a:t>
            </a:r>
          </a:p>
          <a:p>
            <a:pPr algn="r"/>
            <a:r>
              <a:rPr lang="ru-RU" sz="1600" dirty="0" err="1"/>
              <a:t>ОмГТУ</a:t>
            </a:r>
            <a:endParaRPr lang="ru-RU" sz="1600" dirty="0"/>
          </a:p>
        </p:txBody>
      </p:sp>
      <p:pic>
        <p:nvPicPr>
          <p:cNvPr id="4" name="Picture 2" descr="lOGO_Мое_2">
            <a:extLst>
              <a:ext uri="{FF2B5EF4-FFF2-40B4-BE49-F238E27FC236}">
                <a16:creationId xmlns:a16="http://schemas.microsoft.com/office/drawing/2014/main" id="{03464312-8E1E-489E-966A-338968E81A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1" y="774942"/>
            <a:ext cx="137058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logo_color_80_textnew">
            <a:extLst>
              <a:ext uri="{FF2B5EF4-FFF2-40B4-BE49-F238E27FC236}">
                <a16:creationId xmlns:a16="http://schemas.microsoft.com/office/drawing/2014/main" id="{EA232DA6-1692-4EDE-AA05-6C7B594102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10271" r="68112" b="11436"/>
          <a:stretch>
            <a:fillRect/>
          </a:stretch>
        </p:blipFill>
        <p:spPr bwMode="auto">
          <a:xfrm>
            <a:off x="3949593" y="806710"/>
            <a:ext cx="1244813" cy="133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cuments\WRO\Index Filing\WIPO\WIPO Logo\WIPO_2010_logo_ru.gif">
            <a:extLst>
              <a:ext uri="{FF2B5EF4-FFF2-40B4-BE49-F238E27FC236}">
                <a16:creationId xmlns:a16="http://schemas.microsoft.com/office/drawing/2014/main" id="{22171129-5DA5-46D7-AD39-B845B60913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55" y="605552"/>
            <a:ext cx="2375523" cy="1597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EDE506-4CFA-4C3B-9F5D-2D18D679F3D7}"/>
              </a:ext>
            </a:extLst>
          </p:cNvPr>
          <p:cNvSpPr txBox="1"/>
          <p:nvPr/>
        </p:nvSpPr>
        <p:spPr>
          <a:xfrm>
            <a:off x="3801302" y="6326909"/>
            <a:ext cx="158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26 марта 2019 г.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1078C3-78DF-4B53-B121-78C6C52AC991}"/>
              </a:ext>
            </a:extLst>
          </p:cNvPr>
          <p:cNvSpPr/>
          <p:nvPr/>
        </p:nvSpPr>
        <p:spPr>
          <a:xfrm>
            <a:off x="701965" y="62386"/>
            <a:ext cx="778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НАЦИОНАЛЬНЫЙ СЕМИНАР ПО ПОЛИТИКЕ ИНТЕЛЛЕКТУАЛЬНОЙ СОБСТВЕННОСТИ УНИВЕРСИТЕТОВ И НАУЧНО-ИССЛЕДОВАТЕЛЬСКИХ ИНСТИТУТОВ</a:t>
            </a:r>
          </a:p>
        </p:txBody>
      </p:sp>
    </p:spTree>
    <p:extLst>
      <p:ext uri="{BB962C8B-B14F-4D97-AF65-F5344CB8AC3E}">
        <p14:creationId xmlns:p14="http://schemas.microsoft.com/office/powerpoint/2010/main" val="208102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9C78A-1143-4305-830D-5475720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Евразийский патент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B7C086-1099-479C-93F1-EDAFB61916DD}"/>
              </a:ext>
            </a:extLst>
          </p:cNvPr>
          <p:cNvSpPr/>
          <p:nvPr/>
        </p:nvSpPr>
        <p:spPr>
          <a:xfrm>
            <a:off x="561594" y="3030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2018 году </a:t>
            </a:r>
            <a:r>
              <a:rPr lang="ru-RU" dirty="0" err="1"/>
              <a:t>ОмГТУ</a:t>
            </a:r>
            <a:r>
              <a:rPr lang="ru-RU" dirty="0"/>
              <a:t> впервые получен  </a:t>
            </a:r>
          </a:p>
          <a:p>
            <a:r>
              <a:rPr lang="ru-RU" dirty="0"/>
              <a:t>Евразийский патент на изобретение </a:t>
            </a:r>
          </a:p>
          <a:p>
            <a:r>
              <a:rPr lang="ru-RU" dirty="0"/>
              <a:t>«Люнет шлифовального станка», </a:t>
            </a:r>
          </a:p>
          <a:p>
            <a:r>
              <a:rPr lang="ru-RU" dirty="0"/>
              <a:t>авторы: Назаров П.В., </a:t>
            </a:r>
          </a:p>
          <a:p>
            <a:r>
              <a:rPr lang="ru-RU" dirty="0"/>
              <a:t>Васильев Е.В., Попов А.Ю.</a:t>
            </a:r>
          </a:p>
        </p:txBody>
      </p:sp>
      <p:pic>
        <p:nvPicPr>
          <p:cNvPr id="6" name="Picture 2" descr="C:\Users\m_galega\Desktop\Evraz.-patent.jpg">
            <a:extLst>
              <a:ext uri="{FF2B5EF4-FFF2-40B4-BE49-F238E27FC236}">
                <a16:creationId xmlns:a16="http://schemas.microsoft.com/office/drawing/2014/main" id="{EFFCFAF1-091F-4A9B-B5E2-D77558E9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1569830"/>
            <a:ext cx="3199269" cy="4398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5875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9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813" y="170157"/>
            <a:ext cx="8568520" cy="8606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Недостатки и ключевые проблемы коммерциализации объектов ИС университета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661248"/>
            <a:ext cx="8424936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Разработка положения </a:t>
            </a:r>
            <a:r>
              <a:rPr lang="ru-RU" sz="1600" dirty="0" err="1"/>
              <a:t>ОмГТУ</a:t>
            </a:r>
            <a:r>
              <a:rPr lang="ru-RU" sz="1600" dirty="0"/>
              <a:t> «О коммерциализации интеллектуальной собственности университета» с изложением и обоснованием стратегии, основных принципов, подходов и методов реализации прав на объекты ИС в зависимости от рыночной ситуации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2802" y="1775029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Оформление РИД в качестве российских патентов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539" y="1779215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Отсутствие рабочей группы по оценке целесообразности защиты прав на ИС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9779" y="1779215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Отсутствие методологии оценки стоимости объекта ИС для различных вариантов коммерциализации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823" y="1775029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Включение показателя «Кол-во полученных патентов» в национальные рейтинги вузов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019" y="1486997"/>
            <a:ext cx="8856984" cy="14379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4930" y="1117665"/>
            <a:ext cx="457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Ключевые недостатки текущего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57865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Беззащитность ИС на наиболее перспективных рынках производства и сбыта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4602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Отсутствие обоснования защиты ИС, завышенные расходы на объекты ИС, </a:t>
            </a:r>
            <a:r>
              <a:rPr lang="ru-RU" sz="1200" dirty="0" err="1"/>
              <a:t>невостребованность</a:t>
            </a:r>
            <a:r>
              <a:rPr lang="ru-RU" sz="1200" dirty="0"/>
              <a:t> рынком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4842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Проблемы коммерциализации объектов ИС из-за неадекватной оценки стоимости и позиции на рынке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5886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Формальный подход к патентованию со стороны сотрудников университета, «патент ради патента»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082" y="3573016"/>
            <a:ext cx="8856984" cy="14379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4930" y="3193885"/>
            <a:ext cx="271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Возникающие проблемы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851920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073512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40282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4930" y="5517232"/>
            <a:ext cx="8856984" cy="12219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851920" y="5082002"/>
            <a:ext cx="484632" cy="3693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073512" y="5082002"/>
            <a:ext cx="484632" cy="3693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274471" y="5082001"/>
            <a:ext cx="484632" cy="3693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3530" y="5123162"/>
            <a:ext cx="24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Комплексное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80721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530" y="160021"/>
            <a:ext cx="7990656" cy="8606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Проблемы коммерциализации объектов ИС университета в рамках деятельности МИП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661248"/>
            <a:ext cx="8424936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Регламентация работы по созданию и анализу деятельности малых инновационных предприятий университета в соответствии с </a:t>
            </a:r>
            <a:r>
              <a:rPr lang="ru-RU" sz="1600" dirty="0" err="1"/>
              <a:t>законадательством</a:t>
            </a:r>
            <a:r>
              <a:rPr lang="ru-RU" sz="1600" dirty="0"/>
              <a:t> РФ, стратегическими задачами университета и приоритетами по коммерциализации объектов 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2802" y="1775029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Соответствие объекта ИС, внесенного в уставной капитал деятельности МИП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539" y="1779215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Отсутствие стратегии по интеллектуальной собственности у МИП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9779" y="1779215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Отсутствия четкого механизма анализа использования объектов ИС </a:t>
            </a:r>
            <a:r>
              <a:rPr lang="ru-RU" sz="1200" dirty="0" err="1"/>
              <a:t>МИПом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823" y="1775029"/>
            <a:ext cx="18722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Формальная оценка стоимости объекта ИС (по номиналу)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019" y="1486997"/>
            <a:ext cx="8856984" cy="14379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4930" y="1117665"/>
            <a:ext cx="457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Ключевые недостатки текущего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57865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Отсутствие влияния университета с точки зрения передачи прав на использование объекта ИС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4602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Неповоротливость </a:t>
            </a:r>
            <a:r>
              <a:rPr lang="ru-RU" sz="1200" dirty="0" err="1"/>
              <a:t>МИПа</a:t>
            </a:r>
            <a:r>
              <a:rPr lang="ru-RU" sz="1200" dirty="0"/>
              <a:t> на конкурентном рынке, ограниченность в форматах и способах извлечения прибыли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4842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Потенциальная потеря прибыли </a:t>
            </a:r>
            <a:r>
              <a:rPr lang="ru-RU" sz="1200" dirty="0" err="1"/>
              <a:t>ОмГТУ</a:t>
            </a:r>
            <a:r>
              <a:rPr lang="ru-RU" sz="1200" dirty="0"/>
              <a:t> от использования собственных объектов ИС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5886" y="3717032"/>
            <a:ext cx="18722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Проблемы при выходе университета из учредителей </a:t>
            </a:r>
            <a:r>
              <a:rPr lang="ru-RU" sz="1200" dirty="0" err="1"/>
              <a:t>МИПа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082" y="3573016"/>
            <a:ext cx="8856984" cy="14379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4930" y="3193885"/>
            <a:ext cx="271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Возникающие проблемы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851920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073512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40282" y="2996952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4930" y="5517232"/>
            <a:ext cx="8856984" cy="12219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851920" y="5082002"/>
            <a:ext cx="484632" cy="3693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073512" y="5082002"/>
            <a:ext cx="484632" cy="3693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274471" y="5082001"/>
            <a:ext cx="484632" cy="3693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3530" y="5123162"/>
            <a:ext cx="24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Комплексное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7517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8137" y="126951"/>
            <a:ext cx="8467725" cy="838200"/>
          </a:xfrm>
        </p:spPr>
        <p:txBody>
          <a:bodyPr>
            <a:noAutofit/>
          </a:bodyPr>
          <a:lstStyle/>
          <a:p>
            <a:r>
              <a:rPr lang="ru-RU" sz="2800" dirty="0"/>
              <a:t>Повышение эффективности процесса коммерциализации объектов ИС в университете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0101804"/>
              </p:ext>
            </p:extLst>
          </p:nvPr>
        </p:nvGraphicFramePr>
        <p:xfrm>
          <a:off x="222907" y="1124744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81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A4A8D-D1D5-4174-AA7C-C7517A5D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нормативных правовых актов, определяющих правовую охрану РИД в </a:t>
            </a:r>
            <a:r>
              <a:rPr lang="ru-RU" dirty="0" err="1"/>
              <a:t>ОмГТУ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F9701-FD7F-4AF5-A29A-68C29525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 </a:t>
            </a:r>
            <a:r>
              <a:rPr lang="ru-RU" dirty="0" err="1"/>
              <a:t>ОмГТУ</a:t>
            </a:r>
            <a:r>
              <a:rPr lang="ru-RU" dirty="0"/>
              <a:t> 55.02-2018  «Управление правами на результаты интеллектуальной деятельности»</a:t>
            </a:r>
          </a:p>
          <a:p>
            <a:r>
              <a:rPr lang="ru-RU" dirty="0"/>
              <a:t>П </a:t>
            </a:r>
            <a:r>
              <a:rPr lang="ru-RU" dirty="0" err="1"/>
              <a:t>ОмГТУ</a:t>
            </a:r>
            <a:r>
              <a:rPr lang="ru-RU" dirty="0"/>
              <a:t> 55.26-2018 «О Совете по интеллектуальной собственности»</a:t>
            </a:r>
          </a:p>
          <a:p>
            <a:r>
              <a:rPr lang="ru-RU" dirty="0"/>
              <a:t>П </a:t>
            </a:r>
            <a:r>
              <a:rPr lang="ru-RU" dirty="0" err="1"/>
              <a:t>ОмГТУ</a:t>
            </a:r>
            <a:r>
              <a:rPr lang="ru-RU" dirty="0"/>
              <a:t> 75.01 – 2011 «О системе защиты интеллектуальной собственности </a:t>
            </a:r>
            <a:r>
              <a:rPr lang="ru-RU" dirty="0" err="1"/>
              <a:t>ОмГТУ</a:t>
            </a:r>
            <a:r>
              <a:rPr lang="ru-RU" dirty="0"/>
              <a:t>»</a:t>
            </a:r>
          </a:p>
          <a:p>
            <a:r>
              <a:rPr lang="ru-RU" dirty="0"/>
              <a:t>П </a:t>
            </a:r>
            <a:r>
              <a:rPr lang="ru-RU" dirty="0" err="1"/>
              <a:t>ОмГТУ</a:t>
            </a:r>
            <a:r>
              <a:rPr lang="ru-RU" dirty="0"/>
              <a:t> 43.01-2011 «Об обеспечении прав на секреты производства (НОУ-ХАУ)»</a:t>
            </a:r>
          </a:p>
          <a:p>
            <a:r>
              <a:rPr lang="ru-RU" dirty="0"/>
              <a:t>И </a:t>
            </a:r>
            <a:r>
              <a:rPr lang="ru-RU" dirty="0" err="1"/>
              <a:t>ОмГТУ</a:t>
            </a:r>
            <a:r>
              <a:rPr lang="ru-RU" dirty="0"/>
              <a:t> 43.01.2011 «О порядке работы с секретами производства (НОУ-ХАУ),  права на которые охраняются в режиме коммерческой тайны»</a:t>
            </a:r>
          </a:p>
          <a:p>
            <a:r>
              <a:rPr lang="ru-RU" dirty="0"/>
              <a:t>П </a:t>
            </a:r>
            <a:r>
              <a:rPr lang="ru-RU" dirty="0" err="1"/>
              <a:t>ОмГТУ</a:t>
            </a:r>
            <a:r>
              <a:rPr lang="ru-RU" dirty="0"/>
              <a:t> 73.02-2015 «О порядке создания хозяйственных обществ с участием </a:t>
            </a:r>
            <a:r>
              <a:rPr lang="ru-RU" dirty="0" err="1"/>
              <a:t>ОмГТУ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6725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439D9-9B7B-4198-B44B-C32235B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622"/>
            <a:ext cx="6543675" cy="1004570"/>
          </a:xfrm>
        </p:spPr>
        <p:txBody>
          <a:bodyPr/>
          <a:lstStyle/>
          <a:p>
            <a:r>
              <a:rPr lang="ru-RU" dirty="0"/>
              <a:t>Центр поддержки технологий и инноваций</a:t>
            </a:r>
          </a:p>
        </p:txBody>
      </p:sp>
      <p:pic>
        <p:nvPicPr>
          <p:cNvPr id="4" name="Рисунок 3" descr="http://inforaspb.ru/cpti-centr-podderzhki-tehnologij-i-innovacij-na-baze-infora-v-sankt-peterburge/wp-content/uploads/2014/04/tiscs-scpti-na-baze-infora-sankt-peterburg.png">
            <a:extLst>
              <a:ext uri="{FF2B5EF4-FFF2-40B4-BE49-F238E27FC236}">
                <a16:creationId xmlns:a16="http://schemas.microsoft.com/office/drawing/2014/main" id="{3554CB43-04E2-409C-AC8F-7BCD1914BB2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525622"/>
            <a:ext cx="1381125" cy="1004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CE3432-075B-4FF6-88E2-6D055ABA36E3}"/>
              </a:ext>
            </a:extLst>
          </p:cNvPr>
          <p:cNvSpPr/>
          <p:nvPr/>
        </p:nvSpPr>
        <p:spPr>
          <a:xfrm>
            <a:off x="628650" y="3747055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популяризация знаний в области 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организации обучающих семинаров с привлечением экспертов ФИПС и ВОИС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предоставление изобретателям и другим заинтересованным лицам удаленного доступа к патентной и иной научно-технической информации (как к рефератам, так и полнотекстовым базам данных)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оказание услуг (консультирование по осуществлению поиска, подаче заявок, действующему законодательству в области ИС, возможностям по получению консультации у специалистов ФИПС и т.д.)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C9911B-FE25-4FED-8664-8FE1B04D918D}"/>
              </a:ext>
            </a:extLst>
          </p:cNvPr>
          <p:cNvSpPr/>
          <p:nvPr/>
        </p:nvSpPr>
        <p:spPr>
          <a:xfrm>
            <a:off x="628650" y="171679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ЦПТИ – международный проект, инициированный ВОИС в 2009 г. с целью содействия наращиванию инновационного потенциала стран и регионов.</a:t>
            </a:r>
          </a:p>
          <a:p>
            <a:endParaRPr lang="ru-RU" dirty="0"/>
          </a:p>
          <a:p>
            <a:r>
              <a:rPr lang="ru-RU" dirty="0"/>
              <a:t>В Омском регионе в 2012 ЦПТИ был создан на базе </a:t>
            </a:r>
            <a:r>
              <a:rPr lang="ru-RU" dirty="0" err="1"/>
              <a:t>ОмГТУ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C9D564-41E9-41AC-B512-BA8ACD681D6A}"/>
              </a:ext>
            </a:extLst>
          </p:cNvPr>
          <p:cNvSpPr/>
          <p:nvPr/>
        </p:nvSpPr>
        <p:spPr>
          <a:xfrm>
            <a:off x="628650" y="3244334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направления деятельности ЦПТИ: </a:t>
            </a:r>
          </a:p>
        </p:txBody>
      </p:sp>
    </p:spTree>
    <p:extLst>
      <p:ext uri="{BB962C8B-B14F-4D97-AF65-F5344CB8AC3E}">
        <p14:creationId xmlns:p14="http://schemas.microsoft.com/office/powerpoint/2010/main" val="340543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8B364C-6D6C-439D-87E8-F0329F2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622"/>
            <a:ext cx="6543675" cy="1004570"/>
          </a:xfrm>
        </p:spPr>
        <p:txBody>
          <a:bodyPr/>
          <a:lstStyle/>
          <a:p>
            <a:r>
              <a:rPr lang="ru-RU" dirty="0"/>
              <a:t>Центр поддержки технологий и инноваций</a:t>
            </a:r>
          </a:p>
        </p:txBody>
      </p:sp>
      <p:pic>
        <p:nvPicPr>
          <p:cNvPr id="5" name="Рисунок 4" descr="http://inforaspb.ru/cpti-centr-podderzhki-tehnologij-i-innovacij-na-baze-infora-v-sankt-peterburge/wp-content/uploads/2014/04/tiscs-scpti-na-baze-infora-sankt-peterburg.png">
            <a:extLst>
              <a:ext uri="{FF2B5EF4-FFF2-40B4-BE49-F238E27FC236}">
                <a16:creationId xmlns:a16="http://schemas.microsoft.com/office/drawing/2014/main" id="{EC398611-BA12-4DA4-912D-87027804C34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525622"/>
            <a:ext cx="1381125" cy="100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FCCE33-6E6B-47D3-8EA9-845978D23B9F}"/>
              </a:ext>
            </a:extLst>
          </p:cNvPr>
          <p:cNvSpPr/>
          <p:nvPr/>
        </p:nvSpPr>
        <p:spPr>
          <a:xfrm>
            <a:off x="285750" y="1816596"/>
            <a:ext cx="85725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БЕСПЛАТНЫЙ ДОСТУП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 патентным информационным ресурсам ФИПС, </a:t>
            </a:r>
            <a:r>
              <a:rPr lang="ru-RU" sz="1400" dirty="0" err="1"/>
              <a:t>PatentScope</a:t>
            </a:r>
            <a:r>
              <a:rPr lang="ru-RU" sz="1400" dirty="0"/>
              <a:t>, </a:t>
            </a:r>
            <a:r>
              <a:rPr lang="ru-RU" sz="1400" dirty="0" err="1"/>
              <a:t>Espacenet</a:t>
            </a:r>
            <a:r>
              <a:rPr lang="ru-RU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непатентным</a:t>
            </a:r>
            <a:r>
              <a:rPr lang="ru-RU" sz="1400" dirty="0"/>
              <a:t> (научно-техническим) онлайн ресурсам и публикациям по вопросам интеллектуальной собственности.</a:t>
            </a:r>
          </a:p>
          <a:p>
            <a:endParaRPr lang="ru-RU" sz="1400" dirty="0"/>
          </a:p>
          <a:p>
            <a:r>
              <a:rPr lang="ru-RU" sz="1400" dirty="0"/>
              <a:t>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помощь в проведении патентного поиска и получении технической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поиск по запросу (новизна, уровень техники).</a:t>
            </a:r>
          </a:p>
          <a:p>
            <a:endParaRPr lang="ru-RU" sz="1400" dirty="0"/>
          </a:p>
          <a:p>
            <a:r>
              <a:rPr lang="ru-RU" sz="1400" dirty="0"/>
              <a:t>КОНСУЛЬТИРОВАНИЕ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 общей информации действующего законодательства в области интеллектуальной собственности;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 базовым вопросам заключения лицензионных договоров и договоров отчуждения исключительного права на результаты интеллектуальной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 поиску технической информации по проведению патентных исследований.</a:t>
            </a:r>
          </a:p>
          <a:p>
            <a:endParaRPr lang="ru-RU" sz="1400" dirty="0"/>
          </a:p>
          <a:p>
            <a:r>
              <a:rPr lang="ru-RU" sz="1400" dirty="0"/>
              <a:t>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навыкам проведения патентного поиска в специализированных базах данных (проведение обучающих семинаров, тренингов, мастер-классов);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привлечение к дистанционному обучению по программам Всемирной Академии ВОИС:</a:t>
            </a:r>
          </a:p>
          <a:p>
            <a:pPr lvl="2"/>
            <a:r>
              <a:rPr lang="ru-RU" sz="1400" dirty="0"/>
              <a:t>- курс «Учебное пособие по ИС для начинающих»,</a:t>
            </a:r>
            <a:br>
              <a:rPr lang="ru-RU" sz="1400" dirty="0"/>
            </a:br>
            <a:r>
              <a:rPr lang="ru-RU" sz="1400" dirty="0"/>
              <a:t>- курс «Основы интеллектуальной собственности» (с выдачей сертификата ВОИС).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65B0A9-9019-4B6B-AD12-8BC5A5D95141}"/>
              </a:ext>
            </a:extLst>
          </p:cNvPr>
          <p:cNvSpPr/>
          <p:nvPr/>
        </p:nvSpPr>
        <p:spPr>
          <a:xfrm>
            <a:off x="0" y="1654139"/>
            <a:ext cx="9144000" cy="116098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521E27-8B33-4642-BE3F-0390F21B605C}"/>
              </a:ext>
            </a:extLst>
          </p:cNvPr>
          <p:cNvSpPr/>
          <p:nvPr/>
        </p:nvSpPr>
        <p:spPr>
          <a:xfrm>
            <a:off x="0" y="2912724"/>
            <a:ext cx="9144000" cy="73460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87BB96-B271-4A31-8F95-5B45E0DC7A6A}"/>
              </a:ext>
            </a:extLst>
          </p:cNvPr>
          <p:cNvSpPr/>
          <p:nvPr/>
        </p:nvSpPr>
        <p:spPr>
          <a:xfrm>
            <a:off x="0" y="3747345"/>
            <a:ext cx="9144000" cy="1143154"/>
          </a:xfrm>
          <a:prstGeom prst="rect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F55669-3D2F-47BC-B0AD-CFB139653F4A}"/>
              </a:ext>
            </a:extLst>
          </p:cNvPr>
          <p:cNvSpPr/>
          <p:nvPr/>
        </p:nvSpPr>
        <p:spPr>
          <a:xfrm>
            <a:off x="0" y="5011066"/>
            <a:ext cx="9144000" cy="1391355"/>
          </a:xfrm>
          <a:prstGeom prst="rect">
            <a:avLst/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8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B60-B14D-45E4-8D0A-2964635F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177 консультаций  при поддержке ЦПТИ</a:t>
            </a:r>
            <a:br>
              <a:rPr lang="ru-RU" dirty="0"/>
            </a:br>
            <a:r>
              <a:rPr lang="ru-RU" dirty="0"/>
              <a:t>за 2018 г.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52D3E83-E24E-4009-A94D-C807F90D3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40431"/>
              </p:ext>
            </p:extLst>
          </p:nvPr>
        </p:nvGraphicFramePr>
        <p:xfrm>
          <a:off x="481013" y="1847851"/>
          <a:ext cx="8482012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07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9EAA-E8C3-4098-8CA3-D71AD7E3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65126"/>
            <a:ext cx="8391524" cy="863599"/>
          </a:xfrm>
        </p:spPr>
        <p:txBody>
          <a:bodyPr>
            <a:normAutofit/>
          </a:bodyPr>
          <a:lstStyle/>
          <a:p>
            <a:r>
              <a:rPr lang="ru-RU" sz="2800" dirty="0"/>
              <a:t>Обучение по курсу «Основы интеллектуальной собственности»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DFDEDA-AA31-478D-AF01-C1DF188E70FC}"/>
              </a:ext>
            </a:extLst>
          </p:cNvPr>
          <p:cNvSpPr/>
          <p:nvPr/>
        </p:nvSpPr>
        <p:spPr>
          <a:xfrm>
            <a:off x="419101" y="1637911"/>
            <a:ext cx="4457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Программа реализуется на платформе дистанционного электронного обучения - «Центр онлайн-курсов ВОИС»</a:t>
            </a:r>
            <a:r>
              <a:rPr lang="ru-RU" sz="1600" b="1" dirty="0"/>
              <a:t> </a:t>
            </a:r>
            <a:r>
              <a:rPr lang="ru-RU" sz="1600" dirty="0"/>
              <a:t>(WIPO </a:t>
            </a:r>
            <a:r>
              <a:rPr lang="ru-RU" sz="1600" dirty="0" err="1"/>
              <a:t>eLearning</a:t>
            </a:r>
            <a:r>
              <a:rPr lang="ru-RU" sz="1600" dirty="0"/>
              <a:t> </a:t>
            </a:r>
            <a:r>
              <a:rPr lang="ru-RU" sz="1600" dirty="0" err="1"/>
              <a:t>Center</a:t>
            </a:r>
            <a:r>
              <a:rPr lang="ru-RU" sz="1600" dirty="0"/>
              <a:t>).</a:t>
            </a:r>
          </a:p>
          <a:p>
            <a:r>
              <a:rPr lang="ru-RU" sz="1600" dirty="0"/>
              <a:t>Для получения доступа к Центру и регистрации необходимо создать персональную учетную запись в Центре учетных записей пользователей ВОИС (WIPO </a:t>
            </a:r>
            <a:r>
              <a:rPr lang="ru-RU" sz="1600" dirty="0" err="1"/>
              <a:t>User</a:t>
            </a:r>
            <a:r>
              <a:rPr lang="ru-RU" sz="1600" dirty="0"/>
              <a:t> </a:t>
            </a:r>
            <a:r>
              <a:rPr lang="ru-RU" sz="1600" dirty="0" err="1"/>
              <a:t>Center</a:t>
            </a:r>
            <a:r>
              <a:rPr lang="ru-RU" sz="1600" dirty="0"/>
              <a:t>).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9DF4CF-A864-4209-A851-A807160550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8522" r="16425" b="15446"/>
          <a:stretch/>
        </p:blipFill>
        <p:spPr bwMode="auto">
          <a:xfrm>
            <a:off x="4988144" y="1506914"/>
            <a:ext cx="3843931" cy="232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_galega\Desktop\семинар МАРТ\ТЗ ГАЛЕГА.jpg">
            <a:extLst>
              <a:ext uri="{FF2B5EF4-FFF2-40B4-BE49-F238E27FC236}">
                <a16:creationId xmlns:a16="http://schemas.microsoft.com/office/drawing/2014/main" id="{AA5768EA-ABF4-4ACC-9E2A-39E77136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37" y="4325086"/>
            <a:ext cx="1388349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3000000"/>
            </a:lightRig>
          </a:scene3d>
          <a:sp3d extrusionH="25400">
            <a:bevelT w="88900" h="381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_galega\Desktop\семинар МАРТ\ВОИС КАШУБА.jpg">
            <a:extLst>
              <a:ext uri="{FF2B5EF4-FFF2-40B4-BE49-F238E27FC236}">
                <a16:creationId xmlns:a16="http://schemas.microsoft.com/office/drawing/2014/main" id="{9E20682C-8D7F-4F07-B785-D6EAF7AE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397" y="4325086"/>
            <a:ext cx="1449510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3000000"/>
            </a:lightRig>
          </a:scene3d>
          <a:sp3d extrusionH="25400">
            <a:bevelT w="88900" h="381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_galega\Desktop\семинар МАРТ\wipo.jpg">
            <a:extLst>
              <a:ext uri="{FF2B5EF4-FFF2-40B4-BE49-F238E27FC236}">
                <a16:creationId xmlns:a16="http://schemas.microsoft.com/office/drawing/2014/main" id="{525730DF-A059-4083-BFDB-F0C4C659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8148" y="4325086"/>
            <a:ext cx="1442841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3000000"/>
            </a:lightRig>
          </a:scene3d>
          <a:sp3d extrusionH="25400">
            <a:bevelT w="88900" h="381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_galega\Desktop\семинар МАРТ\Свидетельство ВОИС курсы Белебеха.jpg">
            <a:extLst>
              <a:ext uri="{FF2B5EF4-FFF2-40B4-BE49-F238E27FC236}">
                <a16:creationId xmlns:a16="http://schemas.microsoft.com/office/drawing/2014/main" id="{0E5F9E97-FFE5-482C-B9B7-AC8F165F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600" y="4325086"/>
            <a:ext cx="1396500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3000000"/>
            </a:lightRig>
          </a:scene3d>
          <a:sp3d extrusionH="25400">
            <a:bevelT w="88900" h="381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_galega\Desktop\семинар МАРТ\СВ-ВО ГАЛЕГА.jpg">
            <a:extLst>
              <a:ext uri="{FF2B5EF4-FFF2-40B4-BE49-F238E27FC236}">
                <a16:creationId xmlns:a16="http://schemas.microsoft.com/office/drawing/2014/main" id="{13A4D7E4-025D-46F0-B505-80E030BE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711" y="4325086"/>
            <a:ext cx="1424886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3000000"/>
            </a:lightRig>
          </a:scene3d>
          <a:sp3d extrusionH="25400">
            <a:bevelT w="88900" h="381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6B5AFE8-4D77-42F6-87A3-81BC58B49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43281"/>
              </p:ext>
            </p:extLst>
          </p:nvPr>
        </p:nvGraphicFramePr>
        <p:xfrm>
          <a:off x="602671" y="316922"/>
          <a:ext cx="8143875" cy="5120640"/>
        </p:xfrm>
        <a:graphic>
          <a:graphicData uri="http://schemas.openxmlformats.org/drawingml/2006/table">
            <a:tbl>
              <a:tblPr firstRow="1" firstCol="1" lastRow="1">
                <a:tableStyleId>{9D7B26C5-4107-4FEC-AEDC-1716B250A1EF}</a:tableStyleId>
              </a:tblPr>
              <a:tblGrid>
                <a:gridCol w="393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2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Распределение выданных патентов Российским заявителям (2017 г.)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</a:rPr>
                        <a:t>в СИБИРСКОМ ОКРУГЕ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(по данным ФИПС)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Коэффициент изобретательской активности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(количество заявок на выдачу патентов РФ в расчете на 10 тысяч населения) 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Новосибирская область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2,44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Томская область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3,76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Красноярский край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1,49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Омская область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1,43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Иркутская область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1,12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Кемеровская область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Алтайский край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1.01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Бурятия республика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Забайкальский край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Хакасия республика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Алтай республика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Республика Тыва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Всего по округу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1944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BD2A69-3110-4387-8409-2DC8F1694AB8}"/>
              </a:ext>
            </a:extLst>
          </p:cNvPr>
          <p:cNvSpPr/>
          <p:nvPr/>
        </p:nvSpPr>
        <p:spPr>
          <a:xfrm>
            <a:off x="602671" y="5597835"/>
            <a:ext cx="7938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Омская область обладает значительным научным потенциалом 13 вузов,  19 НИИ и предприятий, занимающихся научной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2311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DBB0-F750-4D02-8FE3-6D51F650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Количество полученных патентов на ОПС по вузам Омска в 2018 г.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F1B77AF-9428-45D5-91DB-719E10A5E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491562"/>
              </p:ext>
            </p:extLst>
          </p:nvPr>
        </p:nvGraphicFramePr>
        <p:xfrm>
          <a:off x="906176" y="1562512"/>
          <a:ext cx="7761836" cy="336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86EA3F-53C6-4240-80D7-90CA1FDC9B37}"/>
              </a:ext>
            </a:extLst>
          </p:cNvPr>
          <p:cNvSpPr/>
          <p:nvPr/>
        </p:nvSpPr>
        <p:spPr>
          <a:xfrm>
            <a:off x="762000" y="4826675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Омскому региону было подано: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юридическими лицами 206 заявок: 129 ИЗ и 77 ПМ, а получено 186 патентов. ТЗ  зарегистрировано 295, ПО – 34.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физическими лицами подано 76 заявок: 38 ИЗ и 38 ПМ, получено 29 патентов.</a:t>
            </a:r>
          </a:p>
        </p:txBody>
      </p:sp>
    </p:spTree>
    <p:extLst>
      <p:ext uri="{BB962C8B-B14F-4D97-AF65-F5344CB8AC3E}">
        <p14:creationId xmlns:p14="http://schemas.microsoft.com/office/powerpoint/2010/main" val="20581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11A90-F304-478A-AADD-64E90BE4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80293"/>
            <a:ext cx="7886700" cy="1325563"/>
          </a:xfrm>
        </p:spPr>
        <p:txBody>
          <a:bodyPr/>
          <a:lstStyle/>
          <a:p>
            <a:r>
              <a:rPr lang="ru-RU" dirty="0"/>
              <a:t>Взаимодействие с другими организациями</a:t>
            </a:r>
          </a:p>
        </p:txBody>
      </p:sp>
      <p:pic>
        <p:nvPicPr>
          <p:cNvPr id="4" name="Picture 2" descr="T:\ПЛАН МЕРОПРИЯТИЙ\2019\ВОИС\Фефелову\2 патентообладателя\184799 Михеев.jpg">
            <a:extLst>
              <a:ext uri="{FF2B5EF4-FFF2-40B4-BE49-F238E27FC236}">
                <a16:creationId xmlns:a16="http://schemas.microsoft.com/office/drawing/2014/main" id="{680F33F6-37C8-40E1-8E5D-1FD7A75B8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64" y="4743433"/>
            <a:ext cx="1222635" cy="18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ПЛАН МЕРОПРИЯТИЙ\2019\ВОИС\Фефелову\2 патентообладателя\ПМ186582 ОмГТУ-Прогресс.jpg">
            <a:extLst>
              <a:ext uri="{FF2B5EF4-FFF2-40B4-BE49-F238E27FC236}">
                <a16:creationId xmlns:a16="http://schemas.microsoft.com/office/drawing/2014/main" id="{E3CAB58D-A0F7-4B63-85B0-12A88B87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22" y="4753074"/>
            <a:ext cx="1246380" cy="18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:\ПЛАН МЕРОПРИЯТИЙ\2019\ВОИС\Фефелову\2 заявителя.jpg">
            <a:extLst>
              <a:ext uri="{FF2B5EF4-FFF2-40B4-BE49-F238E27FC236}">
                <a16:creationId xmlns:a16="http://schemas.microsoft.com/office/drawing/2014/main" id="{767B2F82-BE10-4144-A35F-3CC450D8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63" y="4821382"/>
            <a:ext cx="1179662" cy="18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CF25A0-18B7-4FA2-9969-572F321AB587}"/>
              </a:ext>
            </a:extLst>
          </p:cNvPr>
          <p:cNvSpPr/>
          <p:nvPr/>
        </p:nvSpPr>
        <p:spPr>
          <a:xfrm>
            <a:off x="666749" y="2886003"/>
            <a:ext cx="6017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Омский государственный медицинский университет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ФГУП «ФНПЦ «Прогресс»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Сибирский государственный автомобильно-дорожный университет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Омский научно-исследовательский институт приборостроения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120D25-6780-4BA4-B4F2-1423D6C96BA5}"/>
              </a:ext>
            </a:extLst>
          </p:cNvPr>
          <p:cNvSpPr/>
          <p:nvPr/>
        </p:nvSpPr>
        <p:spPr>
          <a:xfrm>
            <a:off x="666750" y="1582570"/>
            <a:ext cx="5772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ОмГТУ</a:t>
            </a:r>
            <a:r>
              <a:rPr lang="ru-RU" dirty="0"/>
              <a:t> активно сотрудничает с другими </a:t>
            </a:r>
            <a:r>
              <a:rPr lang="ru-RU" b="1" dirty="0"/>
              <a:t>организациями Омского региона </a:t>
            </a:r>
            <a:r>
              <a:rPr lang="ru-RU" dirty="0"/>
              <a:t>и  в результате такого сотрудничества получены охранные документы от нескольких заявителей: </a:t>
            </a:r>
          </a:p>
        </p:txBody>
      </p:sp>
      <p:pic>
        <p:nvPicPr>
          <p:cNvPr id="1026" name="Picture 2" descr="ÐÐ°ÑÑÐ¸Ð½ÐºÐ¸ Ð¿Ð¾ Ð·Ð°Ð¿ÑÐ¾ÑÑ Ð¾Ð½Ð¸Ð¸Ð¿">
            <a:extLst>
              <a:ext uri="{FF2B5EF4-FFF2-40B4-BE49-F238E27FC236}">
                <a16:creationId xmlns:a16="http://schemas.microsoft.com/office/drawing/2014/main" id="{3048B73D-62C8-4608-9CF5-FE2254CB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5095874"/>
            <a:ext cx="3002685" cy="8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Ð¸Ð±Ð°Ð´Ð¸ Ð»Ð¾Ð³Ð¾">
            <a:extLst>
              <a:ext uri="{FF2B5EF4-FFF2-40B4-BE49-F238E27FC236}">
                <a16:creationId xmlns:a16="http://schemas.microsoft.com/office/drawing/2014/main" id="{CD5ACD25-432B-46AA-A594-B37AF48E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40" y="3303452"/>
            <a:ext cx="1336877" cy="13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¾Ð¼Ð³Ð¼Ñ Ð»Ð¾Ð³Ð¾">
            <a:extLst>
              <a:ext uri="{FF2B5EF4-FFF2-40B4-BE49-F238E27FC236}">
                <a16:creationId xmlns:a16="http://schemas.microsoft.com/office/drawing/2014/main" id="{0FBF80B6-8196-4F1C-BC1E-D4396AEE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20" y="2145352"/>
            <a:ext cx="1520809" cy="11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Untitled-1.png">
            <a:extLst>
              <a:ext uri="{FF2B5EF4-FFF2-40B4-BE49-F238E27FC236}">
                <a16:creationId xmlns:a16="http://schemas.microsoft.com/office/drawing/2014/main" id="{8168B98A-F0AD-46D3-8CDA-0251F6BEE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8933" y="1287450"/>
            <a:ext cx="10001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19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D81F4-68CE-4840-9991-C826EFAA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449"/>
          </a:xfrm>
        </p:spPr>
        <p:txBody>
          <a:bodyPr/>
          <a:lstStyle/>
          <a:p>
            <a:r>
              <a:rPr lang="ru-RU" dirty="0"/>
              <a:t>100 лучших изобретений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B8EEAA-FA7A-423C-993A-52BE9DEC7B29}"/>
              </a:ext>
            </a:extLst>
          </p:cNvPr>
          <p:cNvSpPr/>
          <p:nvPr/>
        </p:nvSpPr>
        <p:spPr>
          <a:xfrm>
            <a:off x="231371" y="4203115"/>
            <a:ext cx="4428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 2016 -2017 гг. в число «100 лучших изобретений года» России вошли 3 изобретения </a:t>
            </a:r>
            <a:r>
              <a:rPr lang="ru-RU" sz="1600" b="1" dirty="0" err="1"/>
              <a:t>ОмГТУ</a:t>
            </a:r>
            <a:r>
              <a:rPr lang="ru-RU" sz="1600" b="1" dirty="0"/>
              <a:t>:</a:t>
            </a:r>
          </a:p>
          <a:p>
            <a:r>
              <a:rPr lang="ru-RU" sz="1600" dirty="0"/>
              <a:t>в 2017 году: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Шалай</a:t>
            </a:r>
            <a:r>
              <a:rPr lang="ru-RU" sz="1600" dirty="0"/>
              <a:t> В.В, </a:t>
            </a:r>
            <a:r>
              <a:rPr lang="ru-RU" sz="1600" dirty="0" err="1"/>
              <a:t>Леун</a:t>
            </a:r>
            <a:r>
              <a:rPr lang="ru-RU" sz="1600" dirty="0"/>
              <a:t> Е.В. и др.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Трушляков</a:t>
            </a:r>
            <a:r>
              <a:rPr lang="ru-RU" sz="1600" dirty="0"/>
              <a:t> В.И., Козаков А.Ю. </a:t>
            </a:r>
          </a:p>
          <a:p>
            <a:r>
              <a:rPr lang="ru-RU" sz="1600" dirty="0"/>
              <a:t>в 2016 году: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Щерба В.Е., </a:t>
            </a:r>
            <a:r>
              <a:rPr lang="ru-RU" sz="1600" dirty="0" err="1"/>
              <a:t>Болштянский</a:t>
            </a:r>
            <a:r>
              <a:rPr lang="ru-RU" sz="1600" dirty="0"/>
              <a:t> А.П. и др.</a:t>
            </a:r>
          </a:p>
        </p:txBody>
      </p:sp>
      <p:pic>
        <p:nvPicPr>
          <p:cNvPr id="6" name="Picture 3" descr="C:\Users\m_galega\Desktop\DIPLOM-Trushlyakov.jpg">
            <a:extLst>
              <a:ext uri="{FF2B5EF4-FFF2-40B4-BE49-F238E27FC236}">
                <a16:creationId xmlns:a16="http://schemas.microsoft.com/office/drawing/2014/main" id="{9142A8F0-B8D3-4A04-ABC7-1F63393B9F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3" y="4315134"/>
            <a:ext cx="1303028" cy="18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_galega\Desktop\DIPLOM-Bolshtyanskiy.jpg">
            <a:extLst>
              <a:ext uri="{FF2B5EF4-FFF2-40B4-BE49-F238E27FC236}">
                <a16:creationId xmlns:a16="http://schemas.microsoft.com/office/drawing/2014/main" id="{C629E243-8541-49AA-A1F7-CDACB0E1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28" y="4289762"/>
            <a:ext cx="1297020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_galega\Desktop\2626792 шалай.jpg">
            <a:extLst>
              <a:ext uri="{FF2B5EF4-FFF2-40B4-BE49-F238E27FC236}">
                <a16:creationId xmlns:a16="http://schemas.microsoft.com/office/drawing/2014/main" id="{CD7227F0-5BD1-48B8-A4FE-F83509A2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06" y="4315134"/>
            <a:ext cx="1237938" cy="18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A30FFF-5079-40DF-A63D-F205BD20A27C}"/>
              </a:ext>
            </a:extLst>
          </p:cNvPr>
          <p:cNvSpPr/>
          <p:nvPr/>
        </p:nvSpPr>
        <p:spPr>
          <a:xfrm>
            <a:off x="412346" y="1414076"/>
            <a:ext cx="8179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2007 г. Роспатент и ФИПС отбирает 100 лучших изобретений года. Эксперты отраслевых экспертных отделов ФИПС в течение года выявляют потенциальные изобретения из рекомендуемых ими в базу данных «Перспективные изобретения», отмечая их наивысшим баллом. Комиссия по отбору 100 лучших изобретений России, состоящая из заведующих отраслевыми экспертными отделами и возглавляемая директором ФИПС, утверждает список лучших изобретений и рекомендует его к обнародованию. А также рекомендует к награждению патентообладателей лучших изобретений дипломами Роспатента на различных мероприятиях, проводимых в рамках Международного дня интеллектуальной собственности и Дня изобретателя и рационализатора, отмечаемых в апреле и июне.</a:t>
            </a:r>
          </a:p>
        </p:txBody>
      </p:sp>
    </p:spTree>
    <p:extLst>
      <p:ext uri="{BB962C8B-B14F-4D97-AF65-F5344CB8AC3E}">
        <p14:creationId xmlns:p14="http://schemas.microsoft.com/office/powerpoint/2010/main" val="3076199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1080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Опыт по охране и использованию результатов интеллектуальной деятельности  в ОмГТУ</vt:lpstr>
      <vt:lpstr>Центр поддержки технологий и инноваций</vt:lpstr>
      <vt:lpstr>Центр поддержки технологий и инноваций</vt:lpstr>
      <vt:lpstr>177 консультаций  при поддержке ЦПТИ за 2018 г.</vt:lpstr>
      <vt:lpstr>Обучение по курсу «Основы интеллектуальной собственности»</vt:lpstr>
      <vt:lpstr>Презентация PowerPoint</vt:lpstr>
      <vt:lpstr>Количество полученных патентов на ОПС по вузам Омска в 2018 г.</vt:lpstr>
      <vt:lpstr>Взаимодействие с другими организациями</vt:lpstr>
      <vt:lpstr>100 лучших изобретений года</vt:lpstr>
      <vt:lpstr>Евразийский патент</vt:lpstr>
      <vt:lpstr>Недостатки и ключевые проблемы коммерциализации объектов ИС университета</vt:lpstr>
      <vt:lpstr>Проблемы коммерциализации объектов ИС университета в рамках деятельности МИП</vt:lpstr>
      <vt:lpstr>Повышение эффективности процесса коммерциализации объектов ИС в университете</vt:lpstr>
      <vt:lpstr>Перечень нормативных правовых актов, определяющих правовую охрану РИД в ОмГТУ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Фефелов</dc:creator>
  <cp:lastModifiedBy>Василий Фефелов</cp:lastModifiedBy>
  <cp:revision>27</cp:revision>
  <dcterms:created xsi:type="dcterms:W3CDTF">2019-03-25T17:20:00Z</dcterms:created>
  <dcterms:modified xsi:type="dcterms:W3CDTF">2019-03-25T19:33:10Z</dcterms:modified>
</cp:coreProperties>
</file>