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4487" r:id="rId2"/>
  </p:sldMasterIdLst>
  <p:notesMasterIdLst>
    <p:notesMasterId r:id="rId48"/>
  </p:notesMasterIdLst>
  <p:handoutMasterIdLst>
    <p:handoutMasterId r:id="rId49"/>
  </p:handoutMasterIdLst>
  <p:sldIdLst>
    <p:sldId id="413" r:id="rId3"/>
    <p:sldId id="412" r:id="rId4"/>
    <p:sldId id="411" r:id="rId5"/>
    <p:sldId id="377" r:id="rId6"/>
    <p:sldId id="379" r:id="rId7"/>
    <p:sldId id="378" r:id="rId8"/>
    <p:sldId id="368" r:id="rId9"/>
    <p:sldId id="373" r:id="rId10"/>
    <p:sldId id="416" r:id="rId11"/>
    <p:sldId id="417" r:id="rId12"/>
    <p:sldId id="383" r:id="rId13"/>
    <p:sldId id="384" r:id="rId14"/>
    <p:sldId id="418" r:id="rId15"/>
    <p:sldId id="419" r:id="rId16"/>
    <p:sldId id="423" r:id="rId17"/>
    <p:sldId id="421" r:id="rId18"/>
    <p:sldId id="422" r:id="rId19"/>
    <p:sldId id="386" r:id="rId20"/>
    <p:sldId id="424" r:id="rId21"/>
    <p:sldId id="425" r:id="rId22"/>
    <p:sldId id="426" r:id="rId23"/>
    <p:sldId id="387" r:id="rId24"/>
    <p:sldId id="427" r:id="rId25"/>
    <p:sldId id="388" r:id="rId26"/>
    <p:sldId id="428" r:id="rId27"/>
    <p:sldId id="389" r:id="rId28"/>
    <p:sldId id="429" r:id="rId29"/>
    <p:sldId id="390" r:id="rId30"/>
    <p:sldId id="430" r:id="rId31"/>
    <p:sldId id="391" r:id="rId32"/>
    <p:sldId id="431" r:id="rId33"/>
    <p:sldId id="392" r:id="rId34"/>
    <p:sldId id="432" r:id="rId35"/>
    <p:sldId id="393" r:id="rId36"/>
    <p:sldId id="433" r:id="rId37"/>
    <p:sldId id="380" r:id="rId38"/>
    <p:sldId id="381" r:id="rId39"/>
    <p:sldId id="382" r:id="rId40"/>
    <p:sldId id="367" r:id="rId41"/>
    <p:sldId id="375" r:id="rId42"/>
    <p:sldId id="376" r:id="rId43"/>
    <p:sldId id="365" r:id="rId44"/>
    <p:sldId id="434" r:id="rId45"/>
    <p:sldId id="415" r:id="rId46"/>
    <p:sldId id="291" r:id="rId47"/>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08C"/>
    <a:srgbClr val="0099FF"/>
    <a:srgbClr val="B40000"/>
    <a:srgbClr val="993300"/>
    <a:srgbClr val="003BB0"/>
    <a:srgbClr val="119126"/>
    <a:srgbClr val="316B71"/>
    <a:srgbClr val="16A650"/>
    <a:srgbClr val="E565AE"/>
    <a:srgbClr val="99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63333" autoAdjust="0"/>
  </p:normalViewPr>
  <p:slideViewPr>
    <p:cSldViewPr>
      <p:cViewPr varScale="1">
        <p:scale>
          <a:sx n="46" d="100"/>
          <a:sy n="46" d="100"/>
        </p:scale>
        <p:origin x="-1518" y="-90"/>
      </p:cViewPr>
      <p:guideLst>
        <p:guide orient="horz" pos="2160"/>
        <p:guide pos="2880"/>
      </p:guideLst>
    </p:cSldViewPr>
  </p:slideViewPr>
  <p:notesTextViewPr>
    <p:cViewPr>
      <p:scale>
        <a:sx n="300" d="100"/>
        <a:sy n="300" d="100"/>
      </p:scale>
      <p:origin x="0" y="0"/>
    </p:cViewPr>
  </p:notesTextViewPr>
  <p:sorterViewPr>
    <p:cViewPr>
      <p:scale>
        <a:sx n="66" d="100"/>
        <a:sy n="66" d="100"/>
      </p:scale>
      <p:origin x="0" y="0"/>
    </p:cViewPr>
  </p:sorterViewPr>
  <p:notesViewPr>
    <p:cSldViewPr>
      <p:cViewPr>
        <p:scale>
          <a:sx n="110" d="100"/>
          <a:sy n="110" d="100"/>
        </p:scale>
        <p:origin x="-1674" y="354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hyperlink" Target="http://www.wipo.int/about-ip/en/universities_research/" TargetMode="External"/><Relationship Id="rId4" Type="http://schemas.openxmlformats.org/officeDocument/2006/relationships/image" Target="../media/image32.jpeg"/></Relationships>
</file>

<file path=ppt/diagrams/_rels/drawing1.xml.rels><?xml version="1.0" encoding="UTF-8" standalone="yes"?>
<Relationships xmlns="http://schemas.openxmlformats.org/package/2006/relationships"><Relationship Id="rId3" Type="http://schemas.openxmlformats.org/officeDocument/2006/relationships/hyperlink" Target="http://www.wipo.int/about-ip/en/universities_research/" TargetMode="External"/><Relationship Id="rId2" Type="http://schemas.openxmlformats.org/officeDocument/2006/relationships/image" Target="../media/image38.emf"/><Relationship Id="rId1" Type="http://schemas.openxmlformats.org/officeDocument/2006/relationships/image" Target="../media/image37.emf"/><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D4EBB-298C-46F3-BE94-FFBF27E20FC3}"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EEC9A457-B034-4B3C-BA11-66A29AD14557}">
      <dgm:prSet phldrT="[Text]"/>
      <dgm:spPr>
        <a:solidFill>
          <a:srgbClr val="0070C0"/>
        </a:solidFill>
      </dgm:spPr>
      <dgm:t>
        <a:bodyPr/>
        <a:lstStyle/>
        <a:p>
          <a:r>
            <a:rPr lang="ru-RU" b="1" dirty="0">
              <a:solidFill>
                <a:schemeClr val="bg1"/>
              </a:solidFill>
            </a:rPr>
            <a:t>Примеры </a:t>
          </a:r>
          <a:endParaRPr lang="en-US" b="1" dirty="0">
            <a:solidFill>
              <a:schemeClr val="bg1"/>
            </a:solidFill>
          </a:endParaRPr>
        </a:p>
      </dgm:t>
    </dgm:pt>
    <dgm:pt modelId="{346146EC-E3CF-41DC-B051-D7EC74643C7C}" type="parTrans" cxnId="{DD1D3580-6B9E-47D3-B987-797D81AD7FAF}">
      <dgm:prSet/>
      <dgm:spPr/>
      <dgm:t>
        <a:bodyPr/>
        <a:lstStyle/>
        <a:p>
          <a:endParaRPr lang="en-US"/>
        </a:p>
      </dgm:t>
    </dgm:pt>
    <dgm:pt modelId="{51379801-6406-4DE4-8F72-6DD91F340B0D}" type="sibTrans" cxnId="{DD1D3580-6B9E-47D3-B987-797D81AD7FAF}">
      <dgm:prSet/>
      <dgm:spPr/>
      <dgm:t>
        <a:bodyPr/>
        <a:lstStyle/>
        <a:p>
          <a:endParaRPr lang="en-US"/>
        </a:p>
      </dgm:t>
    </dgm:pt>
    <dgm:pt modelId="{F9663EC7-2961-49D7-B556-ED6AB9C4D62B}">
      <dgm:prSet phldrT="[Text]"/>
      <dgm:spPr>
        <a:solidFill>
          <a:srgbClr val="0070C0"/>
        </a:solidFill>
      </dgm:spPr>
      <dgm:t>
        <a:bodyPr/>
        <a:lstStyle/>
        <a:p>
          <a:r>
            <a:rPr lang="ru-RU" dirty="0">
              <a:solidFill>
                <a:schemeClr val="bg1"/>
              </a:solidFill>
            </a:rPr>
            <a:t>База данных </a:t>
          </a:r>
          <a:endParaRPr lang="en-US" dirty="0">
            <a:solidFill>
              <a:schemeClr val="bg1"/>
            </a:solidFill>
          </a:endParaRPr>
        </a:p>
      </dgm:t>
    </dgm:pt>
    <dgm:pt modelId="{C5CE0786-1F68-479D-A0BF-A7DE523C4A4E}" type="parTrans" cxnId="{ACA029F9-4A9A-4DB4-8229-653EA5BDBB1E}">
      <dgm:prSet/>
      <dgm:spPr/>
      <dgm:t>
        <a:bodyPr/>
        <a:lstStyle/>
        <a:p>
          <a:endParaRPr lang="en-US"/>
        </a:p>
      </dgm:t>
    </dgm:pt>
    <dgm:pt modelId="{C34FDDBA-FBBA-42EA-A50F-AD04B5F6C49A}" type="sibTrans" cxnId="{ACA029F9-4A9A-4DB4-8229-653EA5BDBB1E}">
      <dgm:prSet/>
      <dgm:spPr/>
      <dgm:t>
        <a:bodyPr/>
        <a:lstStyle/>
        <a:p>
          <a:endParaRPr lang="en-US"/>
        </a:p>
      </dgm:t>
    </dgm:pt>
    <dgm:pt modelId="{54CE5DF8-E435-4428-A023-7329F797EB95}">
      <dgm:prSet phldrT="[Text]"/>
      <dgm:spPr>
        <a:solidFill>
          <a:srgbClr val="003366"/>
        </a:solidFill>
      </dgm:spPr>
      <dgm:t>
        <a:bodyPr/>
        <a:lstStyle/>
        <a:p>
          <a:r>
            <a:rPr lang="ru-RU" b="1" dirty="0">
              <a:solidFill>
                <a:schemeClr val="bg1"/>
              </a:solidFill>
            </a:rPr>
            <a:t>Справочный материал </a:t>
          </a:r>
          <a:endParaRPr lang="en-US" b="1" dirty="0">
            <a:solidFill>
              <a:schemeClr val="bg1"/>
            </a:solidFill>
          </a:endParaRPr>
        </a:p>
      </dgm:t>
    </dgm:pt>
    <dgm:pt modelId="{D69D5057-538C-4634-AA19-0D09DC1F9009}" type="parTrans" cxnId="{491BFD7C-95D1-4AB9-B495-C2B812B251C6}">
      <dgm:prSet/>
      <dgm:spPr/>
      <dgm:t>
        <a:bodyPr/>
        <a:lstStyle/>
        <a:p>
          <a:endParaRPr lang="en-US"/>
        </a:p>
      </dgm:t>
    </dgm:pt>
    <dgm:pt modelId="{CDFE35E2-BBAC-4F01-986D-ABF62B2AB93A}" type="sibTrans" cxnId="{491BFD7C-95D1-4AB9-B495-C2B812B251C6}">
      <dgm:prSet/>
      <dgm:spPr/>
      <dgm:t>
        <a:bodyPr/>
        <a:lstStyle/>
        <a:p>
          <a:endParaRPr lang="en-US"/>
        </a:p>
      </dgm:t>
    </dgm:pt>
    <dgm:pt modelId="{570851CA-F8E4-4975-BE9A-4A46A2779388}">
      <dgm:prSet phldrT="[Text]"/>
      <dgm:spPr>
        <a:solidFill>
          <a:srgbClr val="003366"/>
        </a:solidFill>
      </dgm:spPr>
      <dgm:t>
        <a:bodyPr/>
        <a:lstStyle/>
        <a:p>
          <a:r>
            <a:rPr lang="ru-RU" dirty="0">
              <a:solidFill>
                <a:schemeClr val="bg1"/>
              </a:solidFill>
            </a:rPr>
            <a:t>Шаблон</a:t>
          </a:r>
          <a:endParaRPr lang="en-US" dirty="0">
            <a:solidFill>
              <a:schemeClr val="bg1"/>
            </a:solidFill>
          </a:endParaRPr>
        </a:p>
      </dgm:t>
    </dgm:pt>
    <dgm:pt modelId="{C53190F8-5069-4B8C-AF8A-707B0384FB24}" type="parTrans" cxnId="{9EAF7EAF-8527-4C3A-8E1A-52CDF03E0DEF}">
      <dgm:prSet/>
      <dgm:spPr/>
      <dgm:t>
        <a:bodyPr/>
        <a:lstStyle/>
        <a:p>
          <a:endParaRPr lang="en-US"/>
        </a:p>
      </dgm:t>
    </dgm:pt>
    <dgm:pt modelId="{285DA637-979C-4F60-B927-F8892B5E7E38}" type="sibTrans" cxnId="{9EAF7EAF-8527-4C3A-8E1A-52CDF03E0DEF}">
      <dgm:prSet/>
      <dgm:spPr/>
      <dgm:t>
        <a:bodyPr/>
        <a:lstStyle/>
        <a:p>
          <a:endParaRPr lang="en-US"/>
        </a:p>
      </dgm:t>
    </dgm:pt>
    <dgm:pt modelId="{0BBA0E45-C139-4B1F-8F8E-045B9BADBC45}">
      <dgm:prSet phldrT="[Text]"/>
      <dgm:spPr>
        <a:solidFill>
          <a:srgbClr val="003366"/>
        </a:solidFill>
      </dgm:spPr>
      <dgm:t>
        <a:bodyPr/>
        <a:lstStyle/>
        <a:p>
          <a:r>
            <a:rPr lang="ru-RU" dirty="0">
              <a:solidFill>
                <a:schemeClr val="bg1"/>
              </a:solidFill>
            </a:rPr>
            <a:t>Руководство </a:t>
          </a:r>
          <a:endParaRPr lang="en-US" dirty="0">
            <a:solidFill>
              <a:schemeClr val="bg1"/>
            </a:solidFill>
          </a:endParaRPr>
        </a:p>
      </dgm:t>
    </dgm:pt>
    <dgm:pt modelId="{DE72B253-A70F-442F-8F7A-1ED727071753}" type="parTrans" cxnId="{7FEC645F-D8C2-44D8-8EDD-7CCC3341CA26}">
      <dgm:prSet/>
      <dgm:spPr/>
      <dgm:t>
        <a:bodyPr/>
        <a:lstStyle/>
        <a:p>
          <a:endParaRPr lang="en-US"/>
        </a:p>
      </dgm:t>
    </dgm:pt>
    <dgm:pt modelId="{0C8E6F1B-B15D-4F56-B044-8056840C80DA}" type="sibTrans" cxnId="{7FEC645F-D8C2-44D8-8EDD-7CCC3341CA26}">
      <dgm:prSet/>
      <dgm:spPr/>
      <dgm:t>
        <a:bodyPr/>
        <a:lstStyle/>
        <a:p>
          <a:endParaRPr lang="en-US"/>
        </a:p>
      </dgm:t>
    </dgm:pt>
    <dgm:pt modelId="{7A4C7A5A-ECE8-4B10-9B47-09AAD9632B50}">
      <dgm:prSet phldrT="[Text]"/>
      <dgm:spPr>
        <a:solidFill>
          <a:schemeClr val="accent1"/>
        </a:solidFill>
      </dgm:spPr>
      <dgm:t>
        <a:bodyPr/>
        <a:lstStyle/>
        <a:p>
          <a:r>
            <a:rPr lang="en-US" dirty="0">
              <a:solidFill>
                <a:schemeClr val="tx1"/>
              </a:solidFill>
              <a:hlinkClick xmlns:r="http://schemas.openxmlformats.org/officeDocument/2006/relationships" r:id="rId1"/>
            </a:rPr>
            <a:t>http://www.wipo.int/about-ip/en/universities_research/</a:t>
          </a:r>
          <a:r>
            <a:rPr lang="en-US" dirty="0">
              <a:solidFill>
                <a:schemeClr val="tx1"/>
              </a:solidFill>
            </a:rPr>
            <a:t> </a:t>
          </a:r>
        </a:p>
      </dgm:t>
    </dgm:pt>
    <dgm:pt modelId="{341E61C3-1871-4219-96F9-062B429634F9}">
      <dgm:prSet phldrT="[Text]"/>
      <dgm:spPr>
        <a:solidFill>
          <a:schemeClr val="accent1"/>
        </a:solidFill>
      </dgm:spPr>
      <dgm:t>
        <a:bodyPr/>
        <a:lstStyle/>
        <a:p>
          <a:r>
            <a:rPr lang="ru-RU" b="1" dirty="0">
              <a:solidFill>
                <a:schemeClr val="tx1"/>
              </a:solidFill>
            </a:rPr>
            <a:t>Информация и укрепление потенциала </a:t>
          </a:r>
          <a:endParaRPr lang="en-US" b="1" dirty="0">
            <a:solidFill>
              <a:schemeClr val="tx1"/>
            </a:solidFill>
          </a:endParaRPr>
        </a:p>
      </dgm:t>
    </dgm:pt>
    <dgm:pt modelId="{14AD4D85-7CE8-4405-AD03-D1220496046A}" type="sibTrans" cxnId="{3FDB02EC-F17F-4358-A35F-6FBD07E7B88D}">
      <dgm:prSet/>
      <dgm:spPr/>
      <dgm:t>
        <a:bodyPr/>
        <a:lstStyle/>
        <a:p>
          <a:endParaRPr lang="en-US"/>
        </a:p>
      </dgm:t>
    </dgm:pt>
    <dgm:pt modelId="{58D69128-3034-4527-90FD-DCC49359220E}" type="parTrans" cxnId="{3FDB02EC-F17F-4358-A35F-6FBD07E7B88D}">
      <dgm:prSet/>
      <dgm:spPr/>
      <dgm:t>
        <a:bodyPr/>
        <a:lstStyle/>
        <a:p>
          <a:endParaRPr lang="en-US"/>
        </a:p>
      </dgm:t>
    </dgm:pt>
    <dgm:pt modelId="{7BA75CE4-F1E9-44F7-BDF9-360708526B2A}" type="sibTrans" cxnId="{23EE5000-5CBF-4944-A972-BA0D7434EA3F}">
      <dgm:prSet/>
      <dgm:spPr/>
      <dgm:t>
        <a:bodyPr/>
        <a:lstStyle/>
        <a:p>
          <a:endParaRPr lang="en-US"/>
        </a:p>
      </dgm:t>
    </dgm:pt>
    <dgm:pt modelId="{0D4E00E3-3751-40BB-A0BB-841EB6C01484}" type="parTrans" cxnId="{23EE5000-5CBF-4944-A972-BA0D7434EA3F}">
      <dgm:prSet/>
      <dgm:spPr/>
      <dgm:t>
        <a:bodyPr/>
        <a:lstStyle/>
        <a:p>
          <a:endParaRPr lang="en-US"/>
        </a:p>
      </dgm:t>
    </dgm:pt>
    <dgm:pt modelId="{62C66256-57AC-4248-8840-98FF3BA714E2}">
      <dgm:prSet phldrT="[Text]"/>
      <dgm:spPr>
        <a:solidFill>
          <a:schemeClr val="accent1"/>
        </a:solidFill>
      </dgm:spPr>
      <dgm:t>
        <a:bodyPr/>
        <a:lstStyle/>
        <a:p>
          <a:r>
            <a:rPr lang="ru-RU" dirty="0">
              <a:solidFill>
                <a:schemeClr val="tx1"/>
              </a:solidFill>
            </a:rPr>
            <a:t>Проекты, мероприятия </a:t>
          </a:r>
          <a:endParaRPr lang="en-US" dirty="0">
            <a:solidFill>
              <a:schemeClr val="tx1"/>
            </a:solidFill>
          </a:endParaRPr>
        </a:p>
      </dgm:t>
    </dgm:pt>
    <dgm:pt modelId="{41765AD2-C928-49BE-86FA-9BDED856D942}" type="parTrans" cxnId="{3E76E841-0022-40D2-AB55-B9D142B06C12}">
      <dgm:prSet/>
      <dgm:spPr/>
      <dgm:t>
        <a:bodyPr/>
        <a:lstStyle/>
        <a:p>
          <a:endParaRPr lang="en-US"/>
        </a:p>
      </dgm:t>
    </dgm:pt>
    <dgm:pt modelId="{3657F623-3B44-467E-8D12-8346CE83D2AB}" type="sibTrans" cxnId="{3E76E841-0022-40D2-AB55-B9D142B06C12}">
      <dgm:prSet/>
      <dgm:spPr/>
      <dgm:t>
        <a:bodyPr/>
        <a:lstStyle/>
        <a:p>
          <a:endParaRPr lang="en-US"/>
        </a:p>
      </dgm:t>
    </dgm:pt>
    <dgm:pt modelId="{6F76E5CF-0ACE-4389-B984-78B96E4C8A1A}" type="pres">
      <dgm:prSet presAssocID="{881D4EBB-298C-46F3-BE94-FFBF27E20FC3}" presName="linear" presStyleCnt="0">
        <dgm:presLayoutVars>
          <dgm:dir/>
          <dgm:resizeHandles val="exact"/>
        </dgm:presLayoutVars>
      </dgm:prSet>
      <dgm:spPr/>
      <dgm:t>
        <a:bodyPr/>
        <a:lstStyle/>
        <a:p>
          <a:endParaRPr lang="en-US"/>
        </a:p>
      </dgm:t>
    </dgm:pt>
    <dgm:pt modelId="{7F83E747-340E-4FEC-AC9C-C3AB62614987}" type="pres">
      <dgm:prSet presAssocID="{54CE5DF8-E435-4428-A023-7329F797EB95}" presName="comp" presStyleCnt="0"/>
      <dgm:spPr/>
    </dgm:pt>
    <dgm:pt modelId="{EBDFC606-C8CD-42F2-839F-1FDC0888CB22}" type="pres">
      <dgm:prSet presAssocID="{54CE5DF8-E435-4428-A023-7329F797EB95}" presName="box" presStyleLbl="node1" presStyleIdx="0" presStyleCnt="3" custScaleY="103235"/>
      <dgm:spPr/>
      <dgm:t>
        <a:bodyPr/>
        <a:lstStyle/>
        <a:p>
          <a:endParaRPr lang="en-US"/>
        </a:p>
      </dgm:t>
    </dgm:pt>
    <dgm:pt modelId="{328B220D-D954-4426-9929-6E9839334F02}" type="pres">
      <dgm:prSet presAssocID="{54CE5DF8-E435-4428-A023-7329F797EB95}" presName="img" presStyleLbl="fgImgPlace1" presStyleIdx="0" presStyleCnt="3"/>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t="-29000" b="-29000"/>
          </a:stretch>
        </a:blipFill>
      </dgm:spPr>
      <dgm:t>
        <a:bodyPr/>
        <a:lstStyle/>
        <a:p>
          <a:endParaRPr lang="en-US"/>
        </a:p>
      </dgm:t>
    </dgm:pt>
    <dgm:pt modelId="{14F8E966-DD8D-47AD-A12E-A414F475C9BD}" type="pres">
      <dgm:prSet presAssocID="{54CE5DF8-E435-4428-A023-7329F797EB95}" presName="text" presStyleLbl="node1" presStyleIdx="0" presStyleCnt="3">
        <dgm:presLayoutVars>
          <dgm:bulletEnabled val="1"/>
        </dgm:presLayoutVars>
      </dgm:prSet>
      <dgm:spPr/>
      <dgm:t>
        <a:bodyPr/>
        <a:lstStyle/>
        <a:p>
          <a:endParaRPr lang="en-US"/>
        </a:p>
      </dgm:t>
    </dgm:pt>
    <dgm:pt modelId="{95B80210-3320-48DF-B706-590C033F55CE}" type="pres">
      <dgm:prSet presAssocID="{CDFE35E2-BBAC-4F01-986D-ABF62B2AB93A}" presName="spacer" presStyleCnt="0"/>
      <dgm:spPr/>
    </dgm:pt>
    <dgm:pt modelId="{43EDD3AC-3B05-4F94-98C4-E569DC21442D}" type="pres">
      <dgm:prSet presAssocID="{EEC9A457-B034-4B3C-BA11-66A29AD14557}" presName="comp" presStyleCnt="0"/>
      <dgm:spPr/>
    </dgm:pt>
    <dgm:pt modelId="{7634F9E6-791D-4E41-8A80-8C75437BBF10}" type="pres">
      <dgm:prSet presAssocID="{EEC9A457-B034-4B3C-BA11-66A29AD14557}" presName="box" presStyleLbl="node1" presStyleIdx="1" presStyleCnt="3"/>
      <dgm:spPr/>
      <dgm:t>
        <a:bodyPr/>
        <a:lstStyle/>
        <a:p>
          <a:endParaRPr lang="en-US"/>
        </a:p>
      </dgm:t>
    </dgm:pt>
    <dgm:pt modelId="{9709B1E4-D477-486A-95EF-F8B9BB5B5FDD}" type="pres">
      <dgm:prSet presAssocID="{EEC9A457-B034-4B3C-BA11-66A29AD14557}" presName="img" presStyleLbl="fgImgPlace1" presStyleIdx="1" presStyleCnt="3" custLinFactNeighborX="762" custLinFactNeighborY="587"/>
      <dgm:spPr>
        <a:blipFill>
          <a:blip xmlns:r="http://schemas.openxmlformats.org/officeDocument/2006/relationships" r:embed="rId3">
            <a:extLst>
              <a:ext uri="{28A0092B-C50C-407E-A947-70E740481C1C}">
                <a14:useLocalDpi xmlns:a14="http://schemas.microsoft.com/office/drawing/2010/main" xmlns="" val="0"/>
              </a:ext>
            </a:extLst>
          </a:blip>
          <a:srcRect/>
          <a:stretch>
            <a:fillRect l="-1000" r="-1000"/>
          </a:stretch>
        </a:blipFill>
      </dgm:spPr>
      <dgm:t>
        <a:bodyPr/>
        <a:lstStyle/>
        <a:p>
          <a:endParaRPr lang="en-US"/>
        </a:p>
      </dgm:t>
    </dgm:pt>
    <dgm:pt modelId="{7E649AD7-D4C5-47B6-872F-C7471B3445CE}" type="pres">
      <dgm:prSet presAssocID="{EEC9A457-B034-4B3C-BA11-66A29AD14557}" presName="text" presStyleLbl="node1" presStyleIdx="1" presStyleCnt="3">
        <dgm:presLayoutVars>
          <dgm:bulletEnabled val="1"/>
        </dgm:presLayoutVars>
      </dgm:prSet>
      <dgm:spPr/>
      <dgm:t>
        <a:bodyPr/>
        <a:lstStyle/>
        <a:p>
          <a:endParaRPr lang="en-US"/>
        </a:p>
      </dgm:t>
    </dgm:pt>
    <dgm:pt modelId="{42A5A521-A93C-4916-B8BF-9EE4E1321393}" type="pres">
      <dgm:prSet presAssocID="{51379801-6406-4DE4-8F72-6DD91F340B0D}" presName="spacer" presStyleCnt="0"/>
      <dgm:spPr/>
    </dgm:pt>
    <dgm:pt modelId="{3D97308F-A18A-4F35-A3E9-C9669694CA88}" type="pres">
      <dgm:prSet presAssocID="{341E61C3-1871-4219-96F9-062B429634F9}" presName="comp" presStyleCnt="0"/>
      <dgm:spPr/>
    </dgm:pt>
    <dgm:pt modelId="{44C56B48-4287-4774-80AE-BD1E4CDB5D96}" type="pres">
      <dgm:prSet presAssocID="{341E61C3-1871-4219-96F9-062B429634F9}" presName="box" presStyleLbl="node1" presStyleIdx="2" presStyleCnt="3"/>
      <dgm:spPr/>
      <dgm:t>
        <a:bodyPr/>
        <a:lstStyle/>
        <a:p>
          <a:endParaRPr lang="en-US"/>
        </a:p>
      </dgm:t>
    </dgm:pt>
    <dgm:pt modelId="{37BA17BD-A85E-4008-998D-3430EEFE780B}" type="pres">
      <dgm:prSet presAssocID="{341E61C3-1871-4219-96F9-062B429634F9}" presName="img" presStyleLbl="fgImgPlace1" presStyleIdx="2" presStyleCnt="3"/>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t="-3000" b="-3000"/>
          </a:stretch>
        </a:blipFill>
      </dgm:spPr>
    </dgm:pt>
    <dgm:pt modelId="{466BF69B-CA09-4D7B-92AA-A5A1634D98A0}" type="pres">
      <dgm:prSet presAssocID="{341E61C3-1871-4219-96F9-062B429634F9}" presName="text" presStyleLbl="node1" presStyleIdx="2" presStyleCnt="3">
        <dgm:presLayoutVars>
          <dgm:bulletEnabled val="1"/>
        </dgm:presLayoutVars>
      </dgm:prSet>
      <dgm:spPr/>
      <dgm:t>
        <a:bodyPr/>
        <a:lstStyle/>
        <a:p>
          <a:endParaRPr lang="en-US"/>
        </a:p>
      </dgm:t>
    </dgm:pt>
  </dgm:ptLst>
  <dgm:cxnLst>
    <dgm:cxn modelId="{DD1D3580-6B9E-47D3-B987-797D81AD7FAF}" srcId="{881D4EBB-298C-46F3-BE94-FFBF27E20FC3}" destId="{EEC9A457-B034-4B3C-BA11-66A29AD14557}" srcOrd="1" destOrd="0" parTransId="{346146EC-E3CF-41DC-B051-D7EC74643C7C}" sibTransId="{51379801-6406-4DE4-8F72-6DD91F340B0D}"/>
    <dgm:cxn modelId="{491BFD7C-95D1-4AB9-B495-C2B812B251C6}" srcId="{881D4EBB-298C-46F3-BE94-FFBF27E20FC3}" destId="{54CE5DF8-E435-4428-A023-7329F797EB95}" srcOrd="0" destOrd="0" parTransId="{D69D5057-538C-4634-AA19-0D09DC1F9009}" sibTransId="{CDFE35E2-BBAC-4F01-986D-ABF62B2AB93A}"/>
    <dgm:cxn modelId="{8CC17C8F-1C38-4C74-BEE6-CFAB327B74CC}" type="presOf" srcId="{F9663EC7-2961-49D7-B556-ED6AB9C4D62B}" destId="{7E649AD7-D4C5-47B6-872F-C7471B3445CE}" srcOrd="1" destOrd="1" presId="urn:microsoft.com/office/officeart/2005/8/layout/vList4#1"/>
    <dgm:cxn modelId="{3E76E841-0022-40D2-AB55-B9D142B06C12}" srcId="{341E61C3-1871-4219-96F9-062B429634F9}" destId="{62C66256-57AC-4248-8840-98FF3BA714E2}" srcOrd="1" destOrd="0" parTransId="{41765AD2-C928-49BE-86FA-9BDED856D942}" sibTransId="{3657F623-3B44-467E-8D12-8346CE83D2AB}"/>
    <dgm:cxn modelId="{9A6C986D-D82D-49B1-B86F-1D5A2CD6F6FE}" type="presOf" srcId="{62C66256-57AC-4248-8840-98FF3BA714E2}" destId="{44C56B48-4287-4774-80AE-BD1E4CDB5D96}" srcOrd="0" destOrd="2" presId="urn:microsoft.com/office/officeart/2005/8/layout/vList4#1"/>
    <dgm:cxn modelId="{9A11275A-7F63-405D-BF1D-F015AE204472}" type="presOf" srcId="{570851CA-F8E4-4975-BE9A-4A46A2779388}" destId="{EBDFC606-C8CD-42F2-839F-1FDC0888CB22}" srcOrd="0" destOrd="1" presId="urn:microsoft.com/office/officeart/2005/8/layout/vList4#1"/>
    <dgm:cxn modelId="{9E630DF6-7B42-4A8B-A99D-C2D4170E259C}" type="presOf" srcId="{7A4C7A5A-ECE8-4B10-9B47-09AAD9632B50}" destId="{466BF69B-CA09-4D7B-92AA-A5A1634D98A0}" srcOrd="1" destOrd="1" presId="urn:microsoft.com/office/officeart/2005/8/layout/vList4#1"/>
    <dgm:cxn modelId="{A806C71C-D914-44D0-8779-0BA6DCE149BA}" type="presOf" srcId="{54CE5DF8-E435-4428-A023-7329F797EB95}" destId="{EBDFC606-C8CD-42F2-839F-1FDC0888CB22}" srcOrd="0" destOrd="0" presId="urn:microsoft.com/office/officeart/2005/8/layout/vList4#1"/>
    <dgm:cxn modelId="{7B55DBEA-6984-4AA9-A42E-C77A02EDACCB}" type="presOf" srcId="{EEC9A457-B034-4B3C-BA11-66A29AD14557}" destId="{7E649AD7-D4C5-47B6-872F-C7471B3445CE}" srcOrd="1" destOrd="0" presId="urn:microsoft.com/office/officeart/2005/8/layout/vList4#1"/>
    <dgm:cxn modelId="{ACA029F9-4A9A-4DB4-8229-653EA5BDBB1E}" srcId="{EEC9A457-B034-4B3C-BA11-66A29AD14557}" destId="{F9663EC7-2961-49D7-B556-ED6AB9C4D62B}" srcOrd="0" destOrd="0" parTransId="{C5CE0786-1F68-479D-A0BF-A7DE523C4A4E}" sibTransId="{C34FDDBA-FBBA-42EA-A50F-AD04B5F6C49A}"/>
    <dgm:cxn modelId="{9EAF7EAF-8527-4C3A-8E1A-52CDF03E0DEF}" srcId="{54CE5DF8-E435-4428-A023-7329F797EB95}" destId="{570851CA-F8E4-4975-BE9A-4A46A2779388}" srcOrd="0" destOrd="0" parTransId="{C53190F8-5069-4B8C-AF8A-707B0384FB24}" sibTransId="{285DA637-979C-4F60-B927-F8892B5E7E38}"/>
    <dgm:cxn modelId="{067012BC-4F5D-4A49-A0A6-51C5E0E04BB6}" type="presOf" srcId="{7A4C7A5A-ECE8-4B10-9B47-09AAD9632B50}" destId="{44C56B48-4287-4774-80AE-BD1E4CDB5D96}" srcOrd="0" destOrd="1" presId="urn:microsoft.com/office/officeart/2005/8/layout/vList4#1"/>
    <dgm:cxn modelId="{3DC45408-6120-4BB0-91BE-0A58E01DC7D3}" type="presOf" srcId="{881D4EBB-298C-46F3-BE94-FFBF27E20FC3}" destId="{6F76E5CF-0ACE-4389-B984-78B96E4C8A1A}" srcOrd="0" destOrd="0" presId="urn:microsoft.com/office/officeart/2005/8/layout/vList4#1"/>
    <dgm:cxn modelId="{78B156FA-0E92-4D2F-9E58-44B79ED0A4B1}" type="presOf" srcId="{341E61C3-1871-4219-96F9-062B429634F9}" destId="{44C56B48-4287-4774-80AE-BD1E4CDB5D96}" srcOrd="0" destOrd="0" presId="urn:microsoft.com/office/officeart/2005/8/layout/vList4#1"/>
    <dgm:cxn modelId="{23EE5000-5CBF-4944-A972-BA0D7434EA3F}" srcId="{341E61C3-1871-4219-96F9-062B429634F9}" destId="{7A4C7A5A-ECE8-4B10-9B47-09AAD9632B50}" srcOrd="0" destOrd="0" parTransId="{0D4E00E3-3751-40BB-A0BB-841EB6C01484}" sibTransId="{7BA75CE4-F1E9-44F7-BDF9-360708526B2A}"/>
    <dgm:cxn modelId="{06760C44-965A-4451-86A5-14B55C946E02}" type="presOf" srcId="{F9663EC7-2961-49D7-B556-ED6AB9C4D62B}" destId="{7634F9E6-791D-4E41-8A80-8C75437BBF10}" srcOrd="0" destOrd="1" presId="urn:microsoft.com/office/officeart/2005/8/layout/vList4#1"/>
    <dgm:cxn modelId="{61713910-0985-44C9-A0C0-091248C48F25}" type="presOf" srcId="{0BBA0E45-C139-4B1F-8F8E-045B9BADBC45}" destId="{EBDFC606-C8CD-42F2-839F-1FDC0888CB22}" srcOrd="0" destOrd="2" presId="urn:microsoft.com/office/officeart/2005/8/layout/vList4#1"/>
    <dgm:cxn modelId="{C1AF46BB-2AB8-40C4-948F-2C996393EC89}" type="presOf" srcId="{570851CA-F8E4-4975-BE9A-4A46A2779388}" destId="{14F8E966-DD8D-47AD-A12E-A414F475C9BD}" srcOrd="1" destOrd="1" presId="urn:microsoft.com/office/officeart/2005/8/layout/vList4#1"/>
    <dgm:cxn modelId="{D27E1965-5FAF-45AA-960D-AF1EE96F06B8}" type="presOf" srcId="{EEC9A457-B034-4B3C-BA11-66A29AD14557}" destId="{7634F9E6-791D-4E41-8A80-8C75437BBF10}" srcOrd="0" destOrd="0" presId="urn:microsoft.com/office/officeart/2005/8/layout/vList4#1"/>
    <dgm:cxn modelId="{F77A3FE2-1964-4046-8F13-0C8AEB29ED07}" type="presOf" srcId="{54CE5DF8-E435-4428-A023-7329F797EB95}" destId="{14F8E966-DD8D-47AD-A12E-A414F475C9BD}" srcOrd="1" destOrd="0" presId="urn:microsoft.com/office/officeart/2005/8/layout/vList4#1"/>
    <dgm:cxn modelId="{2194DEC7-E55E-4A5A-B5C6-ABDC4C1814C6}" type="presOf" srcId="{62C66256-57AC-4248-8840-98FF3BA714E2}" destId="{466BF69B-CA09-4D7B-92AA-A5A1634D98A0}" srcOrd="1" destOrd="2" presId="urn:microsoft.com/office/officeart/2005/8/layout/vList4#1"/>
    <dgm:cxn modelId="{7FEC645F-D8C2-44D8-8EDD-7CCC3341CA26}" srcId="{54CE5DF8-E435-4428-A023-7329F797EB95}" destId="{0BBA0E45-C139-4B1F-8F8E-045B9BADBC45}" srcOrd="1" destOrd="0" parTransId="{DE72B253-A70F-442F-8F7A-1ED727071753}" sibTransId="{0C8E6F1B-B15D-4F56-B044-8056840C80DA}"/>
    <dgm:cxn modelId="{30D1D53C-8B2F-42EB-8CB1-63A5B2B3D953}" type="presOf" srcId="{341E61C3-1871-4219-96F9-062B429634F9}" destId="{466BF69B-CA09-4D7B-92AA-A5A1634D98A0}" srcOrd="1" destOrd="0" presId="urn:microsoft.com/office/officeart/2005/8/layout/vList4#1"/>
    <dgm:cxn modelId="{F67D9733-5655-4245-B11C-61C1A997BB82}" type="presOf" srcId="{0BBA0E45-C139-4B1F-8F8E-045B9BADBC45}" destId="{14F8E966-DD8D-47AD-A12E-A414F475C9BD}" srcOrd="1" destOrd="2" presId="urn:microsoft.com/office/officeart/2005/8/layout/vList4#1"/>
    <dgm:cxn modelId="{3FDB02EC-F17F-4358-A35F-6FBD07E7B88D}" srcId="{881D4EBB-298C-46F3-BE94-FFBF27E20FC3}" destId="{341E61C3-1871-4219-96F9-062B429634F9}" srcOrd="2" destOrd="0" parTransId="{58D69128-3034-4527-90FD-DCC49359220E}" sibTransId="{14AD4D85-7CE8-4405-AD03-D1220496046A}"/>
    <dgm:cxn modelId="{E35DB52E-FC98-4D88-B210-F41631200235}" type="presParOf" srcId="{6F76E5CF-0ACE-4389-B984-78B96E4C8A1A}" destId="{7F83E747-340E-4FEC-AC9C-C3AB62614987}" srcOrd="0" destOrd="0" presId="urn:microsoft.com/office/officeart/2005/8/layout/vList4#1"/>
    <dgm:cxn modelId="{E849969F-4903-41B7-A744-D682B2C6E038}" type="presParOf" srcId="{7F83E747-340E-4FEC-AC9C-C3AB62614987}" destId="{EBDFC606-C8CD-42F2-839F-1FDC0888CB22}" srcOrd="0" destOrd="0" presId="urn:microsoft.com/office/officeart/2005/8/layout/vList4#1"/>
    <dgm:cxn modelId="{AE251169-B32A-4884-92DD-43DA2C8DCC7B}" type="presParOf" srcId="{7F83E747-340E-4FEC-AC9C-C3AB62614987}" destId="{328B220D-D954-4426-9929-6E9839334F02}" srcOrd="1" destOrd="0" presId="urn:microsoft.com/office/officeart/2005/8/layout/vList4#1"/>
    <dgm:cxn modelId="{93758CDF-16DA-4A24-A9A0-18259CC5E854}" type="presParOf" srcId="{7F83E747-340E-4FEC-AC9C-C3AB62614987}" destId="{14F8E966-DD8D-47AD-A12E-A414F475C9BD}" srcOrd="2" destOrd="0" presId="urn:microsoft.com/office/officeart/2005/8/layout/vList4#1"/>
    <dgm:cxn modelId="{5F14EF54-95CF-4107-9EE6-ECD93DFEFBBF}" type="presParOf" srcId="{6F76E5CF-0ACE-4389-B984-78B96E4C8A1A}" destId="{95B80210-3320-48DF-B706-590C033F55CE}" srcOrd="1" destOrd="0" presId="urn:microsoft.com/office/officeart/2005/8/layout/vList4#1"/>
    <dgm:cxn modelId="{2ABE7168-AB66-4270-AED5-48CBC56A2E29}" type="presParOf" srcId="{6F76E5CF-0ACE-4389-B984-78B96E4C8A1A}" destId="{43EDD3AC-3B05-4F94-98C4-E569DC21442D}" srcOrd="2" destOrd="0" presId="urn:microsoft.com/office/officeart/2005/8/layout/vList4#1"/>
    <dgm:cxn modelId="{17F90F20-0003-4206-80A7-B4B376A1AC58}" type="presParOf" srcId="{43EDD3AC-3B05-4F94-98C4-E569DC21442D}" destId="{7634F9E6-791D-4E41-8A80-8C75437BBF10}" srcOrd="0" destOrd="0" presId="urn:microsoft.com/office/officeart/2005/8/layout/vList4#1"/>
    <dgm:cxn modelId="{E01E3EE4-5EB5-4426-8F34-36244F9F71CF}" type="presParOf" srcId="{43EDD3AC-3B05-4F94-98C4-E569DC21442D}" destId="{9709B1E4-D477-486A-95EF-F8B9BB5B5FDD}" srcOrd="1" destOrd="0" presId="urn:microsoft.com/office/officeart/2005/8/layout/vList4#1"/>
    <dgm:cxn modelId="{AB4F22F0-A09E-434D-823E-378A4F213D48}" type="presParOf" srcId="{43EDD3AC-3B05-4F94-98C4-E569DC21442D}" destId="{7E649AD7-D4C5-47B6-872F-C7471B3445CE}" srcOrd="2" destOrd="0" presId="urn:microsoft.com/office/officeart/2005/8/layout/vList4#1"/>
    <dgm:cxn modelId="{E6CB0530-82FF-4997-835E-882AFBF592A6}" type="presParOf" srcId="{6F76E5CF-0ACE-4389-B984-78B96E4C8A1A}" destId="{42A5A521-A93C-4916-B8BF-9EE4E1321393}" srcOrd="3" destOrd="0" presId="urn:microsoft.com/office/officeart/2005/8/layout/vList4#1"/>
    <dgm:cxn modelId="{B8111F2A-3371-4461-AEDF-E6775099CF7B}" type="presParOf" srcId="{6F76E5CF-0ACE-4389-B984-78B96E4C8A1A}" destId="{3D97308F-A18A-4F35-A3E9-C9669694CA88}" srcOrd="4" destOrd="0" presId="urn:microsoft.com/office/officeart/2005/8/layout/vList4#1"/>
    <dgm:cxn modelId="{EFE38195-6860-4BE5-896D-4E98B79CEC09}" type="presParOf" srcId="{3D97308F-A18A-4F35-A3E9-C9669694CA88}" destId="{44C56B48-4287-4774-80AE-BD1E4CDB5D96}" srcOrd="0" destOrd="0" presId="urn:microsoft.com/office/officeart/2005/8/layout/vList4#1"/>
    <dgm:cxn modelId="{624D36F1-1A96-4431-A0B8-95203401F083}" type="presParOf" srcId="{3D97308F-A18A-4F35-A3E9-C9669694CA88}" destId="{37BA17BD-A85E-4008-998D-3430EEFE780B}" srcOrd="1" destOrd="0" presId="urn:microsoft.com/office/officeart/2005/8/layout/vList4#1"/>
    <dgm:cxn modelId="{734EED92-D376-49EB-9C3F-56C69B199965}" type="presParOf" srcId="{3D97308F-A18A-4F35-A3E9-C9669694CA88}" destId="{466BF69B-CA09-4D7B-92AA-A5A1634D98A0}"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FC606-C8CD-42F2-839F-1FDC0888CB22}">
      <dsp:nvSpPr>
        <dsp:cNvPr id="0" name=""/>
        <dsp:cNvSpPr/>
      </dsp:nvSpPr>
      <dsp:spPr>
        <a:xfrm>
          <a:off x="0" y="0"/>
          <a:ext cx="8352928" cy="1746204"/>
        </a:xfrm>
        <a:prstGeom prst="roundRect">
          <a:avLst>
            <a:gd name="adj" fmla="val 10000"/>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ru-RU" sz="2600" b="1" kern="1200" dirty="0">
              <a:solidFill>
                <a:schemeClr val="bg1"/>
              </a:solidFill>
            </a:rPr>
            <a:t>Справочный материал </a:t>
          </a:r>
          <a:endParaRPr lang="en-US" sz="2600" b="1" kern="1200" dirty="0">
            <a:solidFill>
              <a:schemeClr val="bg1"/>
            </a:solidFill>
          </a:endParaRPr>
        </a:p>
        <a:p>
          <a:pPr marL="228600" lvl="1" indent="-228600" algn="l" defTabSz="889000">
            <a:lnSpc>
              <a:spcPct val="90000"/>
            </a:lnSpc>
            <a:spcBef>
              <a:spcPct val="0"/>
            </a:spcBef>
            <a:spcAft>
              <a:spcPct val="15000"/>
            </a:spcAft>
            <a:buChar char="••"/>
          </a:pPr>
          <a:r>
            <a:rPr lang="ru-RU" sz="2000" kern="1200" dirty="0">
              <a:solidFill>
                <a:schemeClr val="bg1"/>
              </a:solidFill>
            </a:rPr>
            <a:t>Шаблон</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ru-RU" sz="2000" kern="1200" dirty="0">
              <a:solidFill>
                <a:schemeClr val="bg1"/>
              </a:solidFill>
            </a:rPr>
            <a:t>Руководство </a:t>
          </a:r>
          <a:endParaRPr lang="en-US" sz="2000" kern="1200" dirty="0">
            <a:solidFill>
              <a:schemeClr val="bg1"/>
            </a:solidFill>
          </a:endParaRPr>
        </a:p>
      </dsp:txBody>
      <dsp:txXfrm>
        <a:off x="1839734" y="0"/>
        <a:ext cx="6513193" cy="1746204"/>
      </dsp:txXfrm>
    </dsp:sp>
    <dsp:sp modelId="{328B220D-D954-4426-9929-6E9839334F02}">
      <dsp:nvSpPr>
        <dsp:cNvPr id="0" name=""/>
        <dsp:cNvSpPr/>
      </dsp:nvSpPr>
      <dsp:spPr>
        <a:xfrm>
          <a:off x="169148" y="196508"/>
          <a:ext cx="1670585" cy="135318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9000" b="-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34F9E6-791D-4E41-8A80-8C75437BBF10}">
      <dsp:nvSpPr>
        <dsp:cNvPr id="0" name=""/>
        <dsp:cNvSpPr/>
      </dsp:nvSpPr>
      <dsp:spPr>
        <a:xfrm>
          <a:off x="0" y="1915352"/>
          <a:ext cx="8352928" cy="169148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ru-RU" sz="2600" b="1" kern="1200" dirty="0">
              <a:solidFill>
                <a:schemeClr val="bg1"/>
              </a:solidFill>
            </a:rPr>
            <a:t>Примеры </a:t>
          </a:r>
          <a:endParaRPr lang="en-US" sz="2600" b="1" kern="1200" dirty="0">
            <a:solidFill>
              <a:schemeClr val="bg1"/>
            </a:solidFill>
          </a:endParaRPr>
        </a:p>
        <a:p>
          <a:pPr marL="228600" lvl="1" indent="-228600" algn="l" defTabSz="889000">
            <a:lnSpc>
              <a:spcPct val="90000"/>
            </a:lnSpc>
            <a:spcBef>
              <a:spcPct val="0"/>
            </a:spcBef>
            <a:spcAft>
              <a:spcPct val="15000"/>
            </a:spcAft>
            <a:buChar char="••"/>
          </a:pPr>
          <a:r>
            <a:rPr lang="ru-RU" sz="2000" kern="1200" dirty="0">
              <a:solidFill>
                <a:schemeClr val="bg1"/>
              </a:solidFill>
            </a:rPr>
            <a:t>База данных </a:t>
          </a:r>
          <a:endParaRPr lang="en-US" sz="2000" kern="1200" dirty="0">
            <a:solidFill>
              <a:schemeClr val="bg1"/>
            </a:solidFill>
          </a:endParaRPr>
        </a:p>
      </dsp:txBody>
      <dsp:txXfrm>
        <a:off x="1839734" y="1915352"/>
        <a:ext cx="6513193" cy="1691484"/>
      </dsp:txXfrm>
    </dsp:sp>
    <dsp:sp modelId="{9709B1E4-D477-486A-95EF-F8B9BB5B5FDD}">
      <dsp:nvSpPr>
        <dsp:cNvPr id="0" name=""/>
        <dsp:cNvSpPr/>
      </dsp:nvSpPr>
      <dsp:spPr>
        <a:xfrm>
          <a:off x="181878" y="2092444"/>
          <a:ext cx="1670585" cy="135318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C56B48-4287-4774-80AE-BD1E4CDB5D96}">
      <dsp:nvSpPr>
        <dsp:cNvPr id="0" name=""/>
        <dsp:cNvSpPr/>
      </dsp:nvSpPr>
      <dsp:spPr>
        <a:xfrm>
          <a:off x="0" y="3775986"/>
          <a:ext cx="8352928" cy="169148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ru-RU" sz="2600" b="1" kern="1200" dirty="0">
              <a:solidFill>
                <a:schemeClr val="tx1"/>
              </a:solidFill>
            </a:rPr>
            <a:t>Информация и укрепление потенциала </a:t>
          </a:r>
          <a:endParaRPr lang="en-US" sz="2600" b="1"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a:solidFill>
                <a:schemeClr val="tx1"/>
              </a:solidFill>
              <a:hlinkClick xmlns:r="http://schemas.openxmlformats.org/officeDocument/2006/relationships" r:id="rId3"/>
            </a:rPr>
            <a:t>http://www.wipo.int/about-ip/en/universities_research/</a:t>
          </a:r>
          <a:r>
            <a:rPr lang="en-US" sz="2000" kern="1200" dirty="0">
              <a:solidFill>
                <a:schemeClr val="tx1"/>
              </a:solidFill>
            </a:rPr>
            <a:t> </a:t>
          </a:r>
        </a:p>
        <a:p>
          <a:pPr marL="228600" lvl="1" indent="-228600" algn="l" defTabSz="889000">
            <a:lnSpc>
              <a:spcPct val="90000"/>
            </a:lnSpc>
            <a:spcBef>
              <a:spcPct val="0"/>
            </a:spcBef>
            <a:spcAft>
              <a:spcPct val="15000"/>
            </a:spcAft>
            <a:buChar char="••"/>
          </a:pPr>
          <a:r>
            <a:rPr lang="ru-RU" sz="2000" kern="1200" dirty="0">
              <a:solidFill>
                <a:schemeClr val="tx1"/>
              </a:solidFill>
            </a:rPr>
            <a:t>Проекты, мероприятия </a:t>
          </a:r>
          <a:endParaRPr lang="en-US" sz="2000" kern="1200" dirty="0">
            <a:solidFill>
              <a:schemeClr val="tx1"/>
            </a:solidFill>
          </a:endParaRPr>
        </a:p>
      </dsp:txBody>
      <dsp:txXfrm>
        <a:off x="1839734" y="3775986"/>
        <a:ext cx="6513193" cy="1691484"/>
      </dsp:txXfrm>
    </dsp:sp>
    <dsp:sp modelId="{37BA17BD-A85E-4008-998D-3430EEFE780B}">
      <dsp:nvSpPr>
        <dsp:cNvPr id="0" name=""/>
        <dsp:cNvSpPr/>
      </dsp:nvSpPr>
      <dsp:spPr>
        <a:xfrm>
          <a:off x="169148" y="3945134"/>
          <a:ext cx="1670585" cy="135318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Arial" charset="0"/>
              </a:defRPr>
            </a:lvl1pPr>
          </a:lstStyle>
          <a:p>
            <a:pPr>
              <a:defRPr/>
            </a:pPr>
            <a:endParaRPr lang="en-US"/>
          </a:p>
        </p:txBody>
      </p:sp>
      <p:sp>
        <p:nvSpPr>
          <p:cNvPr id="11267"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Arial" charset="0"/>
              </a:defRPr>
            </a:lvl1pPr>
          </a:lstStyle>
          <a:p>
            <a:pPr>
              <a:defRPr/>
            </a:pPr>
            <a:endParaRPr lang="en-US"/>
          </a:p>
        </p:txBody>
      </p:sp>
      <p:sp>
        <p:nvSpPr>
          <p:cNvPr id="11268"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Arial" charset="0"/>
              </a:defRPr>
            </a:lvl1pPr>
          </a:lstStyle>
          <a:p>
            <a:pPr>
              <a:defRPr/>
            </a:pPr>
            <a:endParaRPr lang="en-US"/>
          </a:p>
        </p:txBody>
      </p:sp>
      <p:sp>
        <p:nvSpPr>
          <p:cNvPr id="11269"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Arial" charset="0"/>
              </a:defRPr>
            </a:lvl1pPr>
          </a:lstStyle>
          <a:p>
            <a:pPr>
              <a:defRPr/>
            </a:pPr>
            <a:fld id="{0E4A1C38-F8ED-4E6C-8D55-40FDE4E79559}" type="slidenum">
              <a:rPr lang="en-US"/>
              <a:pPr>
                <a:defRPr/>
              </a:pPr>
              <a:t>‹#›</a:t>
            </a:fld>
            <a:endParaRPr lang="en-US"/>
          </a:p>
        </p:txBody>
      </p:sp>
    </p:spTree>
    <p:extLst>
      <p:ext uri="{BB962C8B-B14F-4D97-AF65-F5344CB8AC3E}">
        <p14:creationId xmlns:p14="http://schemas.microsoft.com/office/powerpoint/2010/main" xmlns="" val="2427223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Arial" charset="0"/>
              </a:defRPr>
            </a:lvl1pPr>
          </a:lstStyle>
          <a:p>
            <a:pPr>
              <a:defRPr/>
            </a:pPr>
            <a:endParaRPr lang="en-US"/>
          </a:p>
        </p:txBody>
      </p:sp>
      <p:sp>
        <p:nvSpPr>
          <p:cNvPr id="1229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29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Arial" charset="0"/>
              </a:defRPr>
            </a:lvl1pPr>
          </a:lstStyle>
          <a:p>
            <a:pPr>
              <a:defRPr/>
            </a:pPr>
            <a:fld id="{1BC51BC4-893C-49C4-8C7E-742335D45A14}" type="slidenum">
              <a:rPr lang="en-US"/>
              <a:pPr>
                <a:defRPr/>
              </a:pPr>
              <a:t>‹#›</a:t>
            </a:fld>
            <a:endParaRPr lang="en-US"/>
          </a:p>
        </p:txBody>
      </p:sp>
      <p:sp>
        <p:nvSpPr>
          <p:cNvPr id="8" name="Образ слайда 7"/>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Tree>
    <p:extLst>
      <p:ext uri="{BB962C8B-B14F-4D97-AF65-F5344CB8AC3E}">
        <p14:creationId xmlns:p14="http://schemas.microsoft.com/office/powerpoint/2010/main" xmlns="" val="4278663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8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8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8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8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ＭＳ Ｐゴシック" pitchFamily="34" charset="-128"/>
              </a:defRPr>
            </a:lvl9pPr>
          </a:lstStyle>
          <a:p>
            <a:pPr eaLnBrk="1" hangingPunct="1">
              <a:defRPr/>
            </a:pPr>
            <a:fld id="{654D1B40-90F6-4CC6-9F87-B305C6983E3B}" type="slidenum">
              <a:rPr lang="en-US" altLang="en-US" sz="1200" smtClean="0">
                <a:solidFill>
                  <a:prstClr val="black"/>
                </a:solidFill>
              </a:rPr>
              <a:pPr eaLnBrk="1" hangingPunct="1">
                <a:defRPr/>
              </a:pPr>
              <a:t>3</a:t>
            </a:fld>
            <a:endParaRPr lang="en-US" altLang="en-US" sz="1200" smtClean="0">
              <a:solidFill>
                <a:prstClr val="black"/>
              </a:solidFill>
            </a:endParaRPr>
          </a:p>
        </p:txBody>
      </p:sp>
      <p:sp>
        <p:nvSpPr>
          <p:cNvPr id="9219" name="Rectangle 2"/>
          <p:cNvSpPr>
            <a:spLocks noGrp="1" noRot="1" noChangeAspect="1" noChangeArrowheads="1" noTextEdit="1"/>
          </p:cNvSpPr>
          <p:nvPr>
            <p:ph type="sldImg"/>
          </p:nvPr>
        </p:nvSpPr>
        <p:spPr>
          <a:xfrm>
            <a:off x="917575" y="744538"/>
            <a:ext cx="4962525" cy="3722687"/>
          </a:xfrm>
          <a:prstGeom prst="rect">
            <a:avLst/>
          </a:prstGeom>
          <a:ln/>
        </p:spPr>
      </p:sp>
      <p:sp>
        <p:nvSpPr>
          <p:cNvPr id="2253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lgn="just" eaLnBrk="1" hangingPunct="1">
              <a:defRPr/>
            </a:pPr>
            <a:endParaRPr lang="en-US" dirty="0" smtClean="0"/>
          </a:p>
        </p:txBody>
      </p:sp>
    </p:spTree>
    <p:extLst>
      <p:ext uri="{BB962C8B-B14F-4D97-AF65-F5344CB8AC3E}">
        <p14:creationId xmlns:p14="http://schemas.microsoft.com/office/powerpoint/2010/main" xmlns="" val="341645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13</a:t>
            </a:fld>
            <a:endParaRPr lang="en-US"/>
          </a:p>
        </p:txBody>
      </p:sp>
    </p:spTree>
    <p:extLst>
      <p:ext uri="{BB962C8B-B14F-4D97-AF65-F5344CB8AC3E}">
        <p14:creationId xmlns:p14="http://schemas.microsoft.com/office/powerpoint/2010/main" xmlns="" val="131814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r>
              <a:rPr lang="ru-RU" sz="800" dirty="0" err="1" smtClean="0"/>
              <a:t>выфвф</a:t>
            </a:r>
            <a:endParaRPr lang="ru-RU" sz="800"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14</a:t>
            </a:fld>
            <a:endParaRPr lang="en-US"/>
          </a:p>
        </p:txBody>
      </p:sp>
    </p:spTree>
    <p:extLst>
      <p:ext uri="{BB962C8B-B14F-4D97-AF65-F5344CB8AC3E}">
        <p14:creationId xmlns:p14="http://schemas.microsoft.com/office/powerpoint/2010/main" xmlns="" val="265142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15</a:t>
            </a:fld>
            <a:endParaRPr lang="en-US"/>
          </a:p>
        </p:txBody>
      </p:sp>
    </p:spTree>
    <p:extLst>
      <p:ext uri="{BB962C8B-B14F-4D97-AF65-F5344CB8AC3E}">
        <p14:creationId xmlns:p14="http://schemas.microsoft.com/office/powerpoint/2010/main" xmlns="" val="429436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16</a:t>
            </a:fld>
            <a:endParaRPr lang="en-US"/>
          </a:p>
        </p:txBody>
      </p:sp>
    </p:spTree>
    <p:extLst>
      <p:ext uri="{BB962C8B-B14F-4D97-AF65-F5344CB8AC3E}">
        <p14:creationId xmlns:p14="http://schemas.microsoft.com/office/powerpoint/2010/main" xmlns="" val="147356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17</a:t>
            </a:fld>
            <a:endParaRPr lang="en-US"/>
          </a:p>
        </p:txBody>
      </p:sp>
    </p:spTree>
    <p:extLst>
      <p:ext uri="{BB962C8B-B14F-4D97-AF65-F5344CB8AC3E}">
        <p14:creationId xmlns:p14="http://schemas.microsoft.com/office/powerpoint/2010/main" xmlns="" val="1466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fontScale="77500" lnSpcReduction="20000"/>
          </a:bodyPr>
          <a:lstStyle/>
          <a:p>
            <a:pPr algn="just"/>
            <a:r>
              <a:rPr lang="en-US" baseline="0" dirty="0" smtClean="0">
                <a:latin typeface="Arial" pitchFamily="34" charset="0"/>
                <a:cs typeface="Arial" pitchFamily="34" charset="0"/>
              </a:rPr>
              <a:t>An active cooperation with industry yields benefits for both parties (at the same time creates links, a web of contacts, for future commercialization opportunities, also of results of publicly funded search generated by the university).</a:t>
            </a:r>
          </a:p>
          <a:p>
            <a:pPr algn="just"/>
            <a:endParaRPr lang="en-US" baseline="0" dirty="0" smtClean="0">
              <a:latin typeface="Arial" pitchFamily="34" charset="0"/>
              <a:cs typeface="Arial" pitchFamily="34" charset="0"/>
            </a:endParaRPr>
          </a:p>
          <a:p>
            <a:pPr algn="just"/>
            <a:r>
              <a:rPr lang="en-US" baseline="0" dirty="0" smtClean="0">
                <a:latin typeface="Arial" pitchFamily="34" charset="0"/>
                <a:cs typeface="Arial" pitchFamily="34" charset="0"/>
              </a:rPr>
              <a:t>“Even those businesses that do not have their own independent research labs can benefit on occasion from access to university research, for help in solving particular technological problems that stand in the way of introducing a new product or process. Having access to lab equipment and to scientific personnel can give a company a critical competitive edge. ”</a:t>
            </a:r>
          </a:p>
          <a:p>
            <a:pPr algn="just"/>
            <a:endParaRPr lang="en-US" baseline="0" dirty="0" smtClean="0">
              <a:latin typeface="Arial" pitchFamily="34" charset="0"/>
              <a:cs typeface="Arial" pitchFamily="34" charset="0"/>
            </a:endParaRPr>
          </a:p>
          <a:p>
            <a:pPr algn="just"/>
            <a:r>
              <a:rPr lang="en-US" baseline="0" dirty="0" smtClean="0">
                <a:latin typeface="Arial" pitchFamily="34" charset="0"/>
                <a:cs typeface="Arial" pitchFamily="34" charset="0"/>
              </a:rPr>
              <a:t>“As Nathan Rosenberg (1982) has argued at length, the connection between science and technology involves important feedbacks from technology to science. Privately conducted R&amp;D, aimed at solving mundane practical problems arising in profit-seeking business enterprises, apparently far from the realm of pure science, has often been the source of fundamental scientific breakthroughs. For example, Pasteur was searching for a remedy to problems of putrefaction in wine-making when he made the discoveries that created the science of microbiology. Torricelli was working on the practical problem of devising a more efficient pump when he demonstrated that the atmosphere has weight. Joule was searching for power sources for his father’s brewery when he discovered the principle of the conservation of energy. The world of commerce and industry often poses problems of genuine interest that require deep research in what Donald Stokes (1997) has called “Pasteur’s quadrant”; that is, the set of problems that are not only of immediate practical importance but also require deep and original research for their solution. </a:t>
            </a:r>
          </a:p>
          <a:p>
            <a:pPr algn="just"/>
            <a:r>
              <a:rPr lang="en-US" baseline="0" dirty="0" smtClean="0">
                <a:latin typeface="Arial" pitchFamily="34" charset="0"/>
                <a:cs typeface="Arial" pitchFamily="34" charset="0"/>
              </a:rPr>
              <a:t>Because of these considerations, university science works best when the universities keep abreast of the problems and challenges facing private industry, and keep informed about new technologies that are continually arising and posing new scientific challenges. Academic research that maintains an ivory-tower distance from the broader community tends to become sterile. This is true especially in engineering disciplines but to some extent it holds true in almost all fields. ”</a:t>
            </a:r>
          </a:p>
          <a:p>
            <a:pPr algn="just"/>
            <a:endParaRPr lang="en-US" baseline="0" dirty="0" smtClean="0">
              <a:latin typeface="Arial" pitchFamily="34" charset="0"/>
              <a:cs typeface="Arial" pitchFamily="34" charset="0"/>
            </a:endParaRPr>
          </a:p>
          <a:p>
            <a:pPr algn="just">
              <a:defRPr/>
            </a:pPr>
            <a:r>
              <a:rPr lang="en-US" i="1" baseline="0" dirty="0" smtClean="0">
                <a:latin typeface="Arial" pitchFamily="34" charset="0"/>
                <a:cs typeface="Arial" pitchFamily="34" charset="0"/>
              </a:rPr>
              <a:t>Source: </a:t>
            </a:r>
            <a:r>
              <a:rPr lang="en-US" i="1" baseline="0" dirty="0" err="1" smtClean="0">
                <a:latin typeface="Arial" pitchFamily="34" charset="0"/>
                <a:cs typeface="Arial" pitchFamily="34" charset="0"/>
              </a:rPr>
              <a:t>Howitt</a:t>
            </a:r>
            <a:r>
              <a:rPr lang="en-US" i="1" baseline="0" dirty="0" smtClean="0">
                <a:latin typeface="Arial" pitchFamily="34" charset="0"/>
                <a:cs typeface="Arial" pitchFamily="34" charset="0"/>
              </a:rPr>
              <a:t>, Peter, From Curiosity to Wealth Creation: How University Research Can Boost Economic Growth (June 5, 2013). C.D. Howe Institute Commentary 383</a:t>
            </a:r>
          </a:p>
          <a:p>
            <a:pPr algn="just"/>
            <a:endParaRPr lang="en-US" baseline="0" dirty="0" smtClean="0">
              <a:latin typeface="Arial" pitchFamily="34" charset="0"/>
              <a:cs typeface="Arial" pitchFamily="34" charset="0"/>
            </a:endParaRPr>
          </a:p>
          <a:p>
            <a:pPr algn="just"/>
            <a:r>
              <a:rPr lang="en-US" baseline="0" dirty="0" smtClean="0">
                <a:latin typeface="Arial" pitchFamily="34" charset="0"/>
                <a:cs typeface="Arial" pitchFamily="34" charset="0"/>
              </a:rPr>
              <a:t>The participation of private entities in funding R&amp;D activities of the institutions will provide resources for research.  However, there is a need to protect certain freedoms for universities and R&amp;D institutions to determine their research direction and to freely publish the results of their research.  Currently, many countries are putting in place a legal framework to promote collaboration between institutes and industry through contract research, consultancy and sponsored research, which will contribute to economic development in the region.  However, the university or R&amp;D institution should have a defined process to selectively approve privately sponsored research projects in order to identify conflicts that would need to be addressed. </a:t>
            </a:r>
          </a:p>
          <a:p>
            <a:pPr algn="just"/>
            <a:endParaRPr lang="en-US" baseline="0" dirty="0" smtClean="0">
              <a:latin typeface="Arial" pitchFamily="34" charset="0"/>
              <a:cs typeface="Arial" pitchFamily="34" charset="0"/>
            </a:endParaRPr>
          </a:p>
          <a:p>
            <a:pPr algn="just"/>
            <a:r>
              <a:rPr lang="en-US" baseline="0" dirty="0" smtClean="0">
                <a:latin typeface="Arial" pitchFamily="34" charset="0"/>
                <a:cs typeface="Arial" pitchFamily="34" charset="0"/>
              </a:rPr>
              <a:t>To promote privately funded research and enhance collaboration between institutes and private enterprises, universities and R&amp;D institutions should include guidelines on the following issues in their IP policies:</a:t>
            </a:r>
          </a:p>
          <a:p>
            <a:pPr algn="just"/>
            <a:endParaRPr lang="en-US" baseline="0" dirty="0" smtClean="0">
              <a:latin typeface="Arial" pitchFamily="34" charset="0"/>
              <a:cs typeface="Arial" pitchFamily="34" charset="0"/>
            </a:endParaRPr>
          </a:p>
          <a:p>
            <a:pPr lvl="1" algn="just"/>
            <a:r>
              <a:rPr lang="en-US" baseline="0" dirty="0" smtClean="0">
                <a:latin typeface="Arial" pitchFamily="34" charset="0"/>
                <a:cs typeface="Arial" pitchFamily="34" charset="0"/>
              </a:rPr>
              <a:t> Approval procedures for privately sponsored projects;</a:t>
            </a:r>
          </a:p>
          <a:p>
            <a:pPr lvl="1" algn="just"/>
            <a:r>
              <a:rPr lang="en-US" baseline="0" dirty="0" smtClean="0">
                <a:latin typeface="Arial" pitchFamily="34" charset="0"/>
                <a:cs typeface="Arial" pitchFamily="34" charset="0"/>
              </a:rPr>
              <a:t> Ownership of IP generated from privately sponsored projects;</a:t>
            </a:r>
          </a:p>
          <a:p>
            <a:pPr lvl="1" algn="just"/>
            <a:r>
              <a:rPr lang="en-US" baseline="0" dirty="0" smtClean="0">
                <a:latin typeface="Arial" pitchFamily="34" charset="0"/>
                <a:cs typeface="Arial" pitchFamily="34" charset="0"/>
              </a:rPr>
              <a:t> Licensing of IP generated from privately sponsored projects;</a:t>
            </a:r>
          </a:p>
          <a:p>
            <a:pPr lvl="1" algn="just"/>
            <a:r>
              <a:rPr lang="en-US" baseline="0" dirty="0" smtClean="0">
                <a:latin typeface="Arial" pitchFamily="34" charset="0"/>
                <a:cs typeface="Arial" pitchFamily="34" charset="0"/>
              </a:rPr>
              <a:t> Confidentiality issues for privately sponsored projects;</a:t>
            </a:r>
          </a:p>
          <a:p>
            <a:pPr lvl="1" algn="just"/>
            <a:r>
              <a:rPr lang="en-US" baseline="0" dirty="0" smtClean="0">
                <a:latin typeface="Arial" pitchFamily="34" charset="0"/>
                <a:cs typeface="Arial" pitchFamily="34" charset="0"/>
              </a:rPr>
              <a:t> Avoidance of potential conflict of interest and resolution procedures</a:t>
            </a:r>
          </a:p>
          <a:p>
            <a:pPr algn="just"/>
            <a:endParaRPr lang="en-US" baseline="0" dirty="0" smtClean="0">
              <a:latin typeface="Arial" pitchFamily="34" charset="0"/>
              <a:cs typeface="Arial" pitchFamily="34" charset="0"/>
            </a:endParaRPr>
          </a:p>
          <a:p>
            <a:pPr algn="just"/>
            <a:r>
              <a:rPr lang="en-US" baseline="0" dirty="0" smtClean="0">
                <a:latin typeface="Arial" pitchFamily="34" charset="0"/>
                <a:cs typeface="Arial" pitchFamily="34" charset="0"/>
              </a:rPr>
              <a:t>Ownership options:</a:t>
            </a:r>
          </a:p>
          <a:p>
            <a:pPr algn="just"/>
            <a:endParaRPr lang="en-US" baseline="0" dirty="0" smtClean="0">
              <a:latin typeface="Arial" pitchFamily="34" charset="0"/>
              <a:cs typeface="Arial" pitchFamily="34" charset="0"/>
            </a:endParaRPr>
          </a:p>
          <a:p>
            <a:pPr algn="just"/>
            <a:r>
              <a:rPr lang="en-US" baseline="0" dirty="0" smtClean="0">
                <a:latin typeface="Arial" pitchFamily="34" charset="0"/>
                <a:cs typeface="Arial" pitchFamily="34" charset="0"/>
              </a:rPr>
              <a:t>(a) Ownership by the university or R&amp;D institution but allowing royalty-bearing exclusive licensing arrangements for the funding organization;</a:t>
            </a:r>
          </a:p>
          <a:p>
            <a:pPr algn="just"/>
            <a:r>
              <a:rPr lang="en-US" baseline="0" dirty="0" smtClean="0">
                <a:latin typeface="Arial" pitchFamily="34" charset="0"/>
                <a:cs typeface="Arial" pitchFamily="34" charset="0"/>
              </a:rPr>
              <a:t>(b) Ownership by the university or R&amp;D institution but allowing royalty-free non-exclusive licensing arrangements for the funding organization;</a:t>
            </a:r>
          </a:p>
          <a:p>
            <a:pPr algn="just"/>
            <a:r>
              <a:rPr lang="en-US" baseline="0" dirty="0" smtClean="0">
                <a:latin typeface="Arial" pitchFamily="34" charset="0"/>
                <a:cs typeface="Arial" pitchFamily="34" charset="0"/>
              </a:rPr>
              <a:t>(c) Joint ownership of IP by both the university or R&amp;D institution and the funding organization;</a:t>
            </a:r>
          </a:p>
          <a:p>
            <a:pPr algn="just"/>
            <a:r>
              <a:rPr lang="en-US" baseline="0" dirty="0" smtClean="0">
                <a:latin typeface="Arial" pitchFamily="34" charset="0"/>
                <a:cs typeface="Arial" pitchFamily="34" charset="0"/>
              </a:rPr>
              <a:t>(d) Ownership by the funding organization.</a:t>
            </a:r>
          </a:p>
          <a:p>
            <a:pPr algn="just"/>
            <a:endParaRPr lang="en-US" baseline="0" dirty="0" smtClean="0">
              <a:latin typeface="Arial" pitchFamily="34" charset="0"/>
              <a:cs typeface="Arial" pitchFamily="34" charset="0"/>
            </a:endParaRPr>
          </a:p>
          <a:p>
            <a:pPr algn="just"/>
            <a:endParaRPr lang="en-US" baseline="0" dirty="0" smtClean="0">
              <a:latin typeface="Arial" pitchFamily="34" charset="0"/>
              <a:cs typeface="Arial" pitchFamily="34" charset="0"/>
            </a:endParaRPr>
          </a:p>
          <a:p>
            <a:endParaRPr lang="ru-RU" sz="1200" baseline="0" dirty="0">
              <a:latin typeface="Arial" pitchFamily="34" charset="0"/>
              <a:cs typeface="Arial" pitchFamily="34" charset="0"/>
            </a:endParaRPr>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19</a:t>
            </a:fld>
            <a:endParaRPr lang="en-US"/>
          </a:p>
        </p:txBody>
      </p:sp>
    </p:spTree>
    <p:extLst>
      <p:ext uri="{BB962C8B-B14F-4D97-AF65-F5344CB8AC3E}">
        <p14:creationId xmlns:p14="http://schemas.microsoft.com/office/powerpoint/2010/main" xmlns="" val="14663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20</a:t>
            </a:fld>
            <a:endParaRPr lang="en-US"/>
          </a:p>
        </p:txBody>
      </p:sp>
    </p:spTree>
    <p:extLst>
      <p:ext uri="{BB962C8B-B14F-4D97-AF65-F5344CB8AC3E}">
        <p14:creationId xmlns:p14="http://schemas.microsoft.com/office/powerpoint/2010/main" xmlns="" val="147356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23</a:t>
            </a:fld>
            <a:endParaRPr lang="en-US"/>
          </a:p>
        </p:txBody>
      </p:sp>
    </p:spTree>
    <p:extLst>
      <p:ext uri="{BB962C8B-B14F-4D97-AF65-F5344CB8AC3E}">
        <p14:creationId xmlns:p14="http://schemas.microsoft.com/office/powerpoint/2010/main" xmlns="" val="1466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xfrm>
            <a:off x="917575" y="744538"/>
            <a:ext cx="4962525" cy="3722687"/>
          </a:xfrm>
          <a:prstGeom prst="rect">
            <a:avLst/>
          </a:prstGeom>
          <a:ln/>
        </p:spPr>
      </p:sp>
      <p:sp>
        <p:nvSpPr>
          <p:cNvPr id="12291" name="Заметки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itchFamily="34" charset="0"/>
              <a:cs typeface="Arial" pitchFamily="34" charset="0"/>
            </a:endParaRPr>
          </a:p>
        </p:txBody>
      </p:sp>
      <p:sp>
        <p:nvSpPr>
          <p:cNvPr id="12292" name="Номер слайда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58D1F98D-2AD9-49A5-9DBC-80D6BCAC4B98}" type="slidenum">
              <a:rPr lang="en-US" altLang="en-US" sz="1200"/>
              <a:pPr/>
              <a:t>4</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25</a:t>
            </a:fld>
            <a:endParaRPr lang="en-US"/>
          </a:p>
        </p:txBody>
      </p:sp>
    </p:spTree>
    <p:extLst>
      <p:ext uri="{BB962C8B-B14F-4D97-AF65-F5344CB8AC3E}">
        <p14:creationId xmlns:p14="http://schemas.microsoft.com/office/powerpoint/2010/main" xmlns="" val="14663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27</a:t>
            </a:fld>
            <a:endParaRPr lang="en-US"/>
          </a:p>
        </p:txBody>
      </p:sp>
    </p:spTree>
    <p:extLst>
      <p:ext uri="{BB962C8B-B14F-4D97-AF65-F5344CB8AC3E}">
        <p14:creationId xmlns:p14="http://schemas.microsoft.com/office/powerpoint/2010/main" xmlns="" val="14663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29</a:t>
            </a:fld>
            <a:endParaRPr lang="en-US"/>
          </a:p>
        </p:txBody>
      </p:sp>
    </p:spTree>
    <p:extLst>
      <p:ext uri="{BB962C8B-B14F-4D97-AF65-F5344CB8AC3E}">
        <p14:creationId xmlns:p14="http://schemas.microsoft.com/office/powerpoint/2010/main" xmlns="" val="14663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31</a:t>
            </a:fld>
            <a:endParaRPr lang="en-US"/>
          </a:p>
        </p:txBody>
      </p:sp>
    </p:spTree>
    <p:extLst>
      <p:ext uri="{BB962C8B-B14F-4D97-AF65-F5344CB8AC3E}">
        <p14:creationId xmlns:p14="http://schemas.microsoft.com/office/powerpoint/2010/main" xmlns="" val="14663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33</a:t>
            </a:fld>
            <a:endParaRPr lang="en-US"/>
          </a:p>
        </p:txBody>
      </p:sp>
    </p:spTree>
    <p:extLst>
      <p:ext uri="{BB962C8B-B14F-4D97-AF65-F5344CB8AC3E}">
        <p14:creationId xmlns:p14="http://schemas.microsoft.com/office/powerpoint/2010/main" xmlns="" val="1466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1BC51BC4-893C-49C4-8C7E-742335D45A14}" type="slidenum">
              <a:rPr lang="en-US" smtClean="0"/>
              <a:pPr>
                <a:defRPr/>
              </a:pPr>
              <a:t>5</a:t>
            </a:fld>
            <a:endParaRPr lang="en-US"/>
          </a:p>
        </p:txBody>
      </p:sp>
    </p:spTree>
    <p:extLst>
      <p:ext uri="{BB962C8B-B14F-4D97-AF65-F5344CB8AC3E}">
        <p14:creationId xmlns:p14="http://schemas.microsoft.com/office/powerpoint/2010/main" xmlns="" val="580067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37</a:t>
            </a:fld>
            <a:endParaRPr lang="en-US"/>
          </a:p>
        </p:txBody>
      </p:sp>
    </p:spTree>
    <p:extLst>
      <p:ext uri="{BB962C8B-B14F-4D97-AF65-F5344CB8AC3E}">
        <p14:creationId xmlns:p14="http://schemas.microsoft.com/office/powerpoint/2010/main" xmlns="" val="1765377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42</a:t>
            </a:fld>
            <a:endParaRPr lang="en-US"/>
          </a:p>
        </p:txBody>
      </p:sp>
    </p:spTree>
    <p:extLst>
      <p:ext uri="{BB962C8B-B14F-4D97-AF65-F5344CB8AC3E}">
        <p14:creationId xmlns:p14="http://schemas.microsoft.com/office/powerpoint/2010/main" xmlns="" val="1665580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p:txBody>
          <a:bodyPr/>
          <a:lstStyle/>
          <a:p>
            <a:r>
              <a:rPr lang="en-US" sz="1100" dirty="0" smtClean="0">
                <a:effectLst/>
              </a:rPr>
              <a:t>Karen MacGregor is one of the founding editors of </a:t>
            </a:r>
            <a:r>
              <a:rPr lang="en-US" sz="1100" i="1" dirty="0" smtClean="0">
                <a:effectLst/>
              </a:rPr>
              <a:t>University World News</a:t>
            </a:r>
            <a:r>
              <a:rPr lang="en-US" sz="1100" dirty="0" smtClean="0">
                <a:effectLst/>
              </a:rPr>
              <a:t>, and is currently director of the Africa Edition. She is a former foreign editor of </a:t>
            </a:r>
            <a:r>
              <a:rPr lang="en-US" sz="1100" i="1" dirty="0" smtClean="0">
                <a:effectLst/>
              </a:rPr>
              <a:t>Times Higher Education</a:t>
            </a:r>
            <a:r>
              <a:rPr lang="en-US" sz="1100" dirty="0" smtClean="0">
                <a:effectLst/>
              </a:rPr>
              <a:t>, and for 10 years wrote about Southern African news and current affairs for a range of publications including </a:t>
            </a:r>
            <a:r>
              <a:rPr lang="en-US" sz="1100" i="1" dirty="0" smtClean="0">
                <a:effectLst/>
              </a:rPr>
              <a:t>Newsweek</a:t>
            </a:r>
            <a:r>
              <a:rPr lang="en-US" sz="1100" dirty="0" smtClean="0">
                <a:effectLst/>
              </a:rPr>
              <a:t> (New York), </a:t>
            </a:r>
            <a:r>
              <a:rPr lang="en-US" sz="1100" i="1" dirty="0" smtClean="0">
                <a:effectLst/>
              </a:rPr>
              <a:t>The Sunday Times</a:t>
            </a:r>
            <a:r>
              <a:rPr lang="en-US" sz="1100" dirty="0" smtClean="0">
                <a:effectLst/>
              </a:rPr>
              <a:t> (London), </a:t>
            </a:r>
            <a:r>
              <a:rPr lang="en-US" sz="1100" i="1" dirty="0" smtClean="0">
                <a:effectLst/>
              </a:rPr>
              <a:t>The Independent</a:t>
            </a:r>
            <a:r>
              <a:rPr lang="en-US" sz="1100" dirty="0" smtClean="0">
                <a:effectLst/>
              </a:rPr>
              <a:t> (London) and </a:t>
            </a:r>
            <a:r>
              <a:rPr lang="en-US" sz="1100" i="1" dirty="0" smtClean="0">
                <a:effectLst/>
              </a:rPr>
              <a:t>The Globe and Mail</a:t>
            </a:r>
            <a:r>
              <a:rPr lang="en-US" sz="1100" dirty="0" smtClean="0">
                <a:effectLst/>
              </a:rPr>
              <a:t> (Toronto). MacGregor, a South African, holds an MA in International Relations from the University of Kent, UK.</a:t>
            </a:r>
            <a:endParaRPr lang="en-US" sz="1100" b="0" i="0" u="none" strike="noStrike" kern="1200" baseline="0" dirty="0" smtClean="0">
              <a:solidFill>
                <a:schemeClr val="bg1">
                  <a:lumMod val="50000"/>
                </a:schemeClr>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44</a:t>
            </a:fld>
            <a:endParaRPr lang="en-US"/>
          </a:p>
        </p:txBody>
      </p:sp>
    </p:spTree>
    <p:extLst>
      <p:ext uri="{BB962C8B-B14F-4D97-AF65-F5344CB8AC3E}">
        <p14:creationId xmlns:p14="http://schemas.microsoft.com/office/powerpoint/2010/main" xmlns="" val="1575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C51BC4-893C-49C4-8C7E-742335D45A14}" type="slidenum">
              <a:rPr lang="en-US" smtClean="0"/>
              <a:pPr>
                <a:defRPr/>
              </a:pPr>
              <a:t>45</a:t>
            </a:fld>
            <a:endParaRPr lang="en-US"/>
          </a:p>
        </p:txBody>
      </p:sp>
    </p:spTree>
    <p:extLst>
      <p:ext uri="{BB962C8B-B14F-4D97-AF65-F5344CB8AC3E}">
        <p14:creationId xmlns:p14="http://schemas.microsoft.com/office/powerpoint/2010/main" xmlns="" val="263166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a:xfrm>
            <a:off x="917575" y="744538"/>
            <a:ext cx="4962525" cy="3722687"/>
          </a:xfrm>
          <a:prstGeom prst="rect">
            <a:avLst/>
          </a:prstGeom>
          <a:ln/>
        </p:spPr>
      </p:sp>
      <p:sp>
        <p:nvSpPr>
          <p:cNvPr id="14339" name="Заметки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itchFamily="34" charset="0"/>
              <a:cs typeface="Arial" pitchFamily="34" charset="0"/>
            </a:endParaRPr>
          </a:p>
        </p:txBody>
      </p:sp>
      <p:sp>
        <p:nvSpPr>
          <p:cNvPr id="14340" name="Номер слайда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fld id="{570BDFFA-0C76-44D4-BDC5-97823E7A3C2D}" type="slidenum">
              <a:rPr lang="en-US" altLang="en-US" sz="120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C51BC4-893C-49C4-8C7E-742335D45A14}" type="slidenum">
              <a:rPr lang="en-US" smtClean="0"/>
              <a:pPr>
                <a:defRPr/>
              </a:pPr>
              <a:t>7</a:t>
            </a:fld>
            <a:endParaRPr lang="en-US"/>
          </a:p>
        </p:txBody>
      </p:sp>
    </p:spTree>
    <p:extLst>
      <p:ext uri="{BB962C8B-B14F-4D97-AF65-F5344CB8AC3E}">
        <p14:creationId xmlns:p14="http://schemas.microsoft.com/office/powerpoint/2010/main" xmlns="" val="390812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9</a:t>
            </a:fld>
            <a:endParaRPr lang="en-US"/>
          </a:p>
        </p:txBody>
      </p:sp>
    </p:spTree>
    <p:extLst>
      <p:ext uri="{BB962C8B-B14F-4D97-AF65-F5344CB8AC3E}">
        <p14:creationId xmlns:p14="http://schemas.microsoft.com/office/powerpoint/2010/main" xmlns="" val="325848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1BC51BC4-893C-49C4-8C7E-742335D45A14}"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7"/>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xmlns="" val="20951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089B493A-7097-4292-801F-27679E4D9EDF}" type="slidenum">
              <a:rPr lang="en-US"/>
              <a:pPr>
                <a:defRPr/>
              </a:pPr>
              <a:t>‹#›</a:t>
            </a:fld>
            <a:endParaRPr lang="en-US"/>
          </a:p>
        </p:txBody>
      </p:sp>
    </p:spTree>
    <p:extLst>
      <p:ext uri="{BB962C8B-B14F-4D97-AF65-F5344CB8AC3E}">
        <p14:creationId xmlns:p14="http://schemas.microsoft.com/office/powerpoint/2010/main" xmlns="" val="145134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0BBCD15A-32C1-479D-BD1C-F6C95F0664A0}" type="slidenum">
              <a:rPr lang="en-US"/>
              <a:pPr>
                <a:defRPr/>
              </a:pPr>
              <a:t>‹#›</a:t>
            </a:fld>
            <a:endParaRPr lang="en-US"/>
          </a:p>
        </p:txBody>
      </p:sp>
    </p:spTree>
    <p:extLst>
      <p:ext uri="{BB962C8B-B14F-4D97-AF65-F5344CB8AC3E}">
        <p14:creationId xmlns:p14="http://schemas.microsoft.com/office/powerpoint/2010/main" xmlns="" val="3100869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0408B"/>
                </a:solidFill>
                <a:latin typeface="Arial"/>
                <a:cs typeface="Arial"/>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3/23/2019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4214190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7"/>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xmlns="" val="34169747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391E65F0-9746-42A9-A13C-4D246BA904DB}" type="slidenum">
              <a:rPr lang="en-US"/>
              <a:pPr>
                <a:defRPr/>
              </a:pPr>
              <a:t>‹#›</a:t>
            </a:fld>
            <a:endParaRPr lang="en-US"/>
          </a:p>
        </p:txBody>
      </p:sp>
    </p:spTree>
    <p:extLst>
      <p:ext uri="{BB962C8B-B14F-4D97-AF65-F5344CB8AC3E}">
        <p14:creationId xmlns:p14="http://schemas.microsoft.com/office/powerpoint/2010/main" xmlns="" val="10955874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fld id="{C9931C82-C61F-48FF-A937-439358F26B59}" type="slidenum">
              <a:rPr lang="en-US"/>
              <a:pPr>
                <a:defRPr/>
              </a:pPr>
              <a:t>‹#›</a:t>
            </a:fld>
            <a:endParaRPr lang="en-US"/>
          </a:p>
        </p:txBody>
      </p:sp>
    </p:spTree>
    <p:extLst>
      <p:ext uri="{BB962C8B-B14F-4D97-AF65-F5344CB8AC3E}">
        <p14:creationId xmlns:p14="http://schemas.microsoft.com/office/powerpoint/2010/main" xmlns="" val="32527628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773240"/>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773240"/>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p:cNvSpPr>
            <a:spLocks noGrp="1" noChangeArrowheads="1"/>
          </p:cNvSpPr>
          <p:nvPr>
            <p:ph type="sldNum" sz="quarter" idx="10"/>
          </p:nvPr>
        </p:nvSpPr>
        <p:spPr>
          <a:ln/>
        </p:spPr>
        <p:txBody>
          <a:bodyPr/>
          <a:lstStyle>
            <a:lvl1pPr>
              <a:defRPr/>
            </a:lvl1pPr>
          </a:lstStyle>
          <a:p>
            <a:pPr>
              <a:defRPr/>
            </a:pPr>
            <a:fld id="{A8D97A49-4814-4413-9958-29E8274877EE}" type="slidenum">
              <a:rPr lang="en-US"/>
              <a:pPr>
                <a:defRPr/>
              </a:pPr>
              <a:t>‹#›</a:t>
            </a:fld>
            <a:endParaRPr lang="en-US"/>
          </a:p>
        </p:txBody>
      </p:sp>
    </p:spTree>
    <p:extLst>
      <p:ext uri="{BB962C8B-B14F-4D97-AF65-F5344CB8AC3E}">
        <p14:creationId xmlns:p14="http://schemas.microsoft.com/office/powerpoint/2010/main" xmlns="" val="87585631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a:ln/>
        </p:spPr>
        <p:txBody>
          <a:bodyPr/>
          <a:lstStyle>
            <a:lvl1pPr>
              <a:defRPr/>
            </a:lvl1pPr>
          </a:lstStyle>
          <a:p>
            <a:pPr>
              <a:defRPr/>
            </a:pPr>
            <a:fld id="{05C47B4A-2D11-4594-AD7D-87BF0E16C9B4}" type="slidenum">
              <a:rPr lang="en-US"/>
              <a:pPr>
                <a:defRPr/>
              </a:pPr>
              <a:t>‹#›</a:t>
            </a:fld>
            <a:endParaRPr lang="en-US"/>
          </a:p>
        </p:txBody>
      </p:sp>
    </p:spTree>
    <p:extLst>
      <p:ext uri="{BB962C8B-B14F-4D97-AF65-F5344CB8AC3E}">
        <p14:creationId xmlns:p14="http://schemas.microsoft.com/office/powerpoint/2010/main" xmlns="" val="24784972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
          <p:cNvSpPr>
            <a:spLocks noGrp="1" noChangeArrowheads="1"/>
          </p:cNvSpPr>
          <p:nvPr>
            <p:ph type="sldNum" sz="quarter" idx="10"/>
          </p:nvPr>
        </p:nvSpPr>
        <p:spPr>
          <a:ln/>
        </p:spPr>
        <p:txBody>
          <a:bodyPr/>
          <a:lstStyle>
            <a:lvl1pPr>
              <a:defRPr/>
            </a:lvl1pPr>
          </a:lstStyle>
          <a:p>
            <a:pPr>
              <a:defRPr/>
            </a:pPr>
            <a:fld id="{1BBBD71E-92AA-448E-9206-275893C006BE}" type="slidenum">
              <a:rPr lang="en-US"/>
              <a:pPr>
                <a:defRPr/>
              </a:pPr>
              <a:t>‹#›</a:t>
            </a:fld>
            <a:endParaRPr lang="en-US"/>
          </a:p>
        </p:txBody>
      </p:sp>
    </p:spTree>
    <p:extLst>
      <p:ext uri="{BB962C8B-B14F-4D97-AF65-F5344CB8AC3E}">
        <p14:creationId xmlns:p14="http://schemas.microsoft.com/office/powerpoint/2010/main" xmlns="" val="29182057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99EF3B6-9980-4931-96EE-CAE1F9E62587}" type="slidenum">
              <a:rPr lang="en-US"/>
              <a:pPr>
                <a:defRPr/>
              </a:pPr>
              <a:t>‹#›</a:t>
            </a:fld>
            <a:endParaRPr lang="en-US"/>
          </a:p>
        </p:txBody>
      </p:sp>
    </p:spTree>
    <p:extLst>
      <p:ext uri="{BB962C8B-B14F-4D97-AF65-F5344CB8AC3E}">
        <p14:creationId xmlns:p14="http://schemas.microsoft.com/office/powerpoint/2010/main" xmlns="" val="33953505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550BCB32-71CE-437F-A30D-699741A751A8}" type="slidenum">
              <a:rPr lang="en-US"/>
              <a:pPr>
                <a:defRPr/>
              </a:pPr>
              <a:t>‹#›</a:t>
            </a:fld>
            <a:endParaRPr lang="en-US"/>
          </a:p>
        </p:txBody>
      </p:sp>
    </p:spTree>
    <p:extLst>
      <p:ext uri="{BB962C8B-B14F-4D97-AF65-F5344CB8AC3E}">
        <p14:creationId xmlns:p14="http://schemas.microsoft.com/office/powerpoint/2010/main" xmlns="" val="2573670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6CDB5798-59E7-40C7-98A4-0EBC3DC57C3C}" type="slidenum">
              <a:rPr lang="en-US"/>
              <a:pPr>
                <a:defRPr/>
              </a:pPr>
              <a:t>‹#›</a:t>
            </a:fld>
            <a:endParaRPr lang="en-US"/>
          </a:p>
        </p:txBody>
      </p:sp>
    </p:spTree>
    <p:extLst>
      <p:ext uri="{BB962C8B-B14F-4D97-AF65-F5344CB8AC3E}">
        <p14:creationId xmlns:p14="http://schemas.microsoft.com/office/powerpoint/2010/main" xmlns="" val="39019965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0BE9B1D9-0D8D-452D-8E5C-1B8A25197E1C}" type="slidenum">
              <a:rPr lang="en-US"/>
              <a:pPr>
                <a:defRPr/>
              </a:pPr>
              <a:t>‹#›</a:t>
            </a:fld>
            <a:endParaRPr lang="en-US"/>
          </a:p>
        </p:txBody>
      </p:sp>
    </p:spTree>
    <p:extLst>
      <p:ext uri="{BB962C8B-B14F-4D97-AF65-F5344CB8AC3E}">
        <p14:creationId xmlns:p14="http://schemas.microsoft.com/office/powerpoint/2010/main" xmlns="" val="196633659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35250A19-6D7D-45C2-B3C4-19FFDA7AF6C5}" type="slidenum">
              <a:rPr lang="en-US"/>
              <a:pPr>
                <a:defRPr/>
              </a:pPr>
              <a:t>‹#›</a:t>
            </a:fld>
            <a:endParaRPr lang="en-US"/>
          </a:p>
        </p:txBody>
      </p:sp>
    </p:spTree>
    <p:extLst>
      <p:ext uri="{BB962C8B-B14F-4D97-AF65-F5344CB8AC3E}">
        <p14:creationId xmlns:p14="http://schemas.microsoft.com/office/powerpoint/2010/main" xmlns="" val="300046637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6"/>
          <p:cNvSpPr>
            <a:spLocks noGrp="1" noChangeArrowheads="1"/>
          </p:cNvSpPr>
          <p:nvPr>
            <p:ph type="sldNum" sz="quarter" idx="10"/>
          </p:nvPr>
        </p:nvSpPr>
        <p:spPr>
          <a:ln/>
        </p:spPr>
        <p:txBody>
          <a:bodyPr/>
          <a:lstStyle>
            <a:lvl1pPr>
              <a:defRPr/>
            </a:lvl1pPr>
          </a:lstStyle>
          <a:p>
            <a:pPr>
              <a:defRPr/>
            </a:pPr>
            <a:fld id="{D1B23FFA-6B41-4F3A-BD93-3FA401D1283A}" type="slidenum">
              <a:rPr lang="en-US"/>
              <a:pPr>
                <a:defRPr/>
              </a:pPr>
              <a:t>‹#›</a:t>
            </a:fld>
            <a:endParaRPr lang="en-US"/>
          </a:p>
        </p:txBody>
      </p:sp>
    </p:spTree>
    <p:extLst>
      <p:ext uri="{BB962C8B-B14F-4D97-AF65-F5344CB8AC3E}">
        <p14:creationId xmlns:p14="http://schemas.microsoft.com/office/powerpoint/2010/main" xmlns="" val="26397985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fld id="{2198BBEA-5186-4245-9961-607CBBCCA628}" type="slidenum">
              <a:rPr lang="en-US"/>
              <a:pPr>
                <a:defRPr/>
              </a:pPr>
              <a:t>‹#›</a:t>
            </a:fld>
            <a:endParaRPr lang="en-US"/>
          </a:p>
        </p:txBody>
      </p:sp>
    </p:spTree>
    <p:extLst>
      <p:ext uri="{BB962C8B-B14F-4D97-AF65-F5344CB8AC3E}">
        <p14:creationId xmlns:p14="http://schemas.microsoft.com/office/powerpoint/2010/main" xmlns="" val="202694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773240"/>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773240"/>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6"/>
          <p:cNvSpPr>
            <a:spLocks noGrp="1" noChangeArrowheads="1"/>
          </p:cNvSpPr>
          <p:nvPr>
            <p:ph type="sldNum" sz="quarter" idx="10"/>
          </p:nvPr>
        </p:nvSpPr>
        <p:spPr>
          <a:ln/>
        </p:spPr>
        <p:txBody>
          <a:bodyPr/>
          <a:lstStyle>
            <a:lvl1pPr>
              <a:defRPr/>
            </a:lvl1pPr>
          </a:lstStyle>
          <a:p>
            <a:pPr>
              <a:defRPr/>
            </a:pPr>
            <a:fld id="{CA7A39E1-B0ED-4D95-B76A-224D661E4FCD}" type="slidenum">
              <a:rPr lang="en-US"/>
              <a:pPr>
                <a:defRPr/>
              </a:pPr>
              <a:t>‹#›</a:t>
            </a:fld>
            <a:endParaRPr lang="en-US"/>
          </a:p>
        </p:txBody>
      </p:sp>
    </p:spTree>
    <p:extLst>
      <p:ext uri="{BB962C8B-B14F-4D97-AF65-F5344CB8AC3E}">
        <p14:creationId xmlns:p14="http://schemas.microsoft.com/office/powerpoint/2010/main" xmlns="" val="301846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6"/>
          <p:cNvSpPr>
            <a:spLocks noGrp="1" noChangeArrowheads="1"/>
          </p:cNvSpPr>
          <p:nvPr>
            <p:ph type="sldNum" sz="quarter" idx="10"/>
          </p:nvPr>
        </p:nvSpPr>
        <p:spPr>
          <a:ln/>
        </p:spPr>
        <p:txBody>
          <a:bodyPr/>
          <a:lstStyle>
            <a:lvl1pPr>
              <a:defRPr/>
            </a:lvl1pPr>
          </a:lstStyle>
          <a:p>
            <a:pPr>
              <a:defRPr/>
            </a:pPr>
            <a:fld id="{1503591F-1322-4DAD-B095-040C53285868}" type="slidenum">
              <a:rPr lang="en-US"/>
              <a:pPr>
                <a:defRPr/>
              </a:pPr>
              <a:t>‹#›</a:t>
            </a:fld>
            <a:endParaRPr lang="en-US"/>
          </a:p>
        </p:txBody>
      </p:sp>
    </p:spTree>
    <p:extLst>
      <p:ext uri="{BB962C8B-B14F-4D97-AF65-F5344CB8AC3E}">
        <p14:creationId xmlns:p14="http://schemas.microsoft.com/office/powerpoint/2010/main" xmlns="" val="1734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6"/>
          <p:cNvSpPr>
            <a:spLocks noGrp="1" noChangeArrowheads="1"/>
          </p:cNvSpPr>
          <p:nvPr>
            <p:ph type="sldNum" sz="quarter" idx="10"/>
          </p:nvPr>
        </p:nvSpPr>
        <p:spPr>
          <a:ln/>
        </p:spPr>
        <p:txBody>
          <a:bodyPr/>
          <a:lstStyle>
            <a:lvl1pPr>
              <a:defRPr/>
            </a:lvl1pPr>
          </a:lstStyle>
          <a:p>
            <a:pPr>
              <a:defRPr/>
            </a:pPr>
            <a:fld id="{A3CE089A-8AE3-4ED7-9ED0-7AC3C45E6271}" type="slidenum">
              <a:rPr lang="en-US"/>
              <a:pPr>
                <a:defRPr/>
              </a:pPr>
              <a:t>‹#›</a:t>
            </a:fld>
            <a:endParaRPr lang="en-US"/>
          </a:p>
        </p:txBody>
      </p:sp>
    </p:spTree>
    <p:extLst>
      <p:ext uri="{BB962C8B-B14F-4D97-AF65-F5344CB8AC3E}">
        <p14:creationId xmlns:p14="http://schemas.microsoft.com/office/powerpoint/2010/main" xmlns="" val="85236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15F5312-CE5A-4C01-9F32-F96059A867B7}" type="slidenum">
              <a:rPr lang="en-US"/>
              <a:pPr>
                <a:defRPr/>
              </a:pPr>
              <a:t>‹#›</a:t>
            </a:fld>
            <a:endParaRPr lang="en-US"/>
          </a:p>
        </p:txBody>
      </p:sp>
    </p:spTree>
    <p:extLst>
      <p:ext uri="{BB962C8B-B14F-4D97-AF65-F5344CB8AC3E}">
        <p14:creationId xmlns:p14="http://schemas.microsoft.com/office/powerpoint/2010/main" xmlns="" val="280134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F4987AED-A3BF-48BE-B901-8A13F4730F1D}" type="slidenum">
              <a:rPr lang="en-US"/>
              <a:pPr>
                <a:defRPr/>
              </a:pPr>
              <a:t>‹#›</a:t>
            </a:fld>
            <a:endParaRPr lang="en-US"/>
          </a:p>
        </p:txBody>
      </p:sp>
    </p:spTree>
    <p:extLst>
      <p:ext uri="{BB962C8B-B14F-4D97-AF65-F5344CB8AC3E}">
        <p14:creationId xmlns:p14="http://schemas.microsoft.com/office/powerpoint/2010/main" xmlns="" val="224213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9C5D4721-9B2B-49C0-A944-4D5B7444F2CF}" type="slidenum">
              <a:rPr lang="en-US"/>
              <a:pPr>
                <a:defRPr/>
              </a:pPr>
              <a:t>‹#›</a:t>
            </a:fld>
            <a:endParaRPr lang="en-US"/>
          </a:p>
        </p:txBody>
      </p:sp>
    </p:spTree>
    <p:extLst>
      <p:ext uri="{BB962C8B-B14F-4D97-AF65-F5344CB8AC3E}">
        <p14:creationId xmlns:p14="http://schemas.microsoft.com/office/powerpoint/2010/main" xmlns="" val="7499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773240"/>
            <a:ext cx="8229600" cy="435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Arial" charset="0"/>
                <a:cs typeface="Arial" charset="0"/>
              </a:defRPr>
            </a:lvl1pPr>
          </a:lstStyle>
          <a:p>
            <a:pPr>
              <a:defRPr/>
            </a:pPr>
            <a:fld id="{4DAF83EB-B8AD-4048-9301-A426C25469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5"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72" r:id="rId12"/>
  </p:sldLayoutIdLst>
  <p:txStyles>
    <p:title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eaLnBrk="0" fontAlgn="base" hangingPunct="0">
        <a:spcBef>
          <a:spcPct val="20000"/>
        </a:spcBef>
        <a:spcAft>
          <a:spcPct val="0"/>
        </a:spcAft>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5"/>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15"/>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15"/>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5"/>
        </a:buBlip>
        <a:defRPr sz="2400">
          <a:solidFill>
            <a:schemeClr val="tx1"/>
          </a:solidFill>
          <a:latin typeface="+mn-lt"/>
          <a:cs typeface="+mn-cs"/>
        </a:defRPr>
      </a:lvl5pPr>
      <a:lvl6pPr marL="2514600" indent="-228600" algn="l" rtl="0" fontAlgn="base">
        <a:spcBef>
          <a:spcPct val="20000"/>
        </a:spcBef>
        <a:spcAft>
          <a:spcPct val="0"/>
        </a:spcAft>
        <a:buBlip>
          <a:blip r:embed="rId15"/>
        </a:buBlip>
        <a:defRPr sz="2400">
          <a:solidFill>
            <a:schemeClr val="tx1"/>
          </a:solidFill>
          <a:latin typeface="+mn-lt"/>
          <a:cs typeface="+mn-cs"/>
        </a:defRPr>
      </a:lvl6pPr>
      <a:lvl7pPr marL="2971800" indent="-228600" algn="l" rtl="0" fontAlgn="base">
        <a:spcBef>
          <a:spcPct val="20000"/>
        </a:spcBef>
        <a:spcAft>
          <a:spcPct val="0"/>
        </a:spcAft>
        <a:buBlip>
          <a:blip r:embed="rId15"/>
        </a:buBlip>
        <a:defRPr sz="2400">
          <a:solidFill>
            <a:schemeClr val="tx1"/>
          </a:solidFill>
          <a:latin typeface="+mn-lt"/>
          <a:cs typeface="+mn-cs"/>
        </a:defRPr>
      </a:lvl7pPr>
      <a:lvl8pPr marL="3429000" indent="-228600" algn="l" rtl="0" fontAlgn="base">
        <a:spcBef>
          <a:spcPct val="20000"/>
        </a:spcBef>
        <a:spcAft>
          <a:spcPct val="0"/>
        </a:spcAft>
        <a:buBlip>
          <a:blip r:embed="rId15"/>
        </a:buBlip>
        <a:defRPr sz="2400">
          <a:solidFill>
            <a:schemeClr val="tx1"/>
          </a:solidFill>
          <a:latin typeface="+mn-lt"/>
          <a:cs typeface="+mn-cs"/>
        </a:defRPr>
      </a:lvl8pPr>
      <a:lvl9pPr marL="3886200" indent="-228600" algn="l" rtl="0" fontAlgn="base">
        <a:spcBef>
          <a:spcPct val="20000"/>
        </a:spcBef>
        <a:spcAft>
          <a:spcPct val="0"/>
        </a:spcAft>
        <a:buBlip>
          <a:blip r:embed="rId15"/>
        </a:buBlip>
        <a:defRPr sz="24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773240"/>
            <a:ext cx="8229600" cy="435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Arial" charset="0"/>
                <a:cs typeface="Arial" charset="0"/>
              </a:defRPr>
            </a:lvl1pPr>
          </a:lstStyle>
          <a:p>
            <a:pPr>
              <a:defRPr/>
            </a:pPr>
            <a:fld id="{8EAFEE6F-C690-45DA-BEFC-90D236B209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8"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Lst>
  <p:transition/>
  <p:txStyles>
    <p:title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eaLnBrk="0" fontAlgn="base" hangingPunct="0">
        <a:spcBef>
          <a:spcPct val="20000"/>
        </a:spcBef>
        <a:spcAft>
          <a:spcPct val="0"/>
        </a:spcAft>
        <a:buBlip>
          <a:blip r:embed="rId1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4"/>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14"/>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14"/>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4"/>
        </a:buBlip>
        <a:defRPr sz="2400">
          <a:solidFill>
            <a:schemeClr val="tx1"/>
          </a:solidFill>
          <a:latin typeface="+mn-lt"/>
          <a:cs typeface="+mn-cs"/>
        </a:defRPr>
      </a:lvl5pPr>
      <a:lvl6pPr marL="2514600" indent="-228600" algn="l" rtl="0" fontAlgn="base">
        <a:spcBef>
          <a:spcPct val="20000"/>
        </a:spcBef>
        <a:spcAft>
          <a:spcPct val="0"/>
        </a:spcAft>
        <a:buBlip>
          <a:blip r:embed="rId14"/>
        </a:buBlip>
        <a:defRPr sz="2400">
          <a:solidFill>
            <a:schemeClr val="tx1"/>
          </a:solidFill>
          <a:latin typeface="+mn-lt"/>
          <a:cs typeface="+mn-cs"/>
        </a:defRPr>
      </a:lvl6pPr>
      <a:lvl7pPr marL="2971800" indent="-228600" algn="l" rtl="0" fontAlgn="base">
        <a:spcBef>
          <a:spcPct val="20000"/>
        </a:spcBef>
        <a:spcAft>
          <a:spcPct val="0"/>
        </a:spcAft>
        <a:buBlip>
          <a:blip r:embed="rId14"/>
        </a:buBlip>
        <a:defRPr sz="2400">
          <a:solidFill>
            <a:schemeClr val="tx1"/>
          </a:solidFill>
          <a:latin typeface="+mn-lt"/>
          <a:cs typeface="+mn-cs"/>
        </a:defRPr>
      </a:lvl7pPr>
      <a:lvl8pPr marL="3429000" indent="-228600" algn="l" rtl="0" fontAlgn="base">
        <a:spcBef>
          <a:spcPct val="20000"/>
        </a:spcBef>
        <a:spcAft>
          <a:spcPct val="0"/>
        </a:spcAft>
        <a:buBlip>
          <a:blip r:embed="rId14"/>
        </a:buBlip>
        <a:defRPr sz="2400">
          <a:solidFill>
            <a:schemeClr val="tx1"/>
          </a:solidFill>
          <a:latin typeface="+mn-lt"/>
          <a:cs typeface="+mn-cs"/>
        </a:defRPr>
      </a:lvl8pPr>
      <a:lvl9pPr marL="3886200" indent="-228600" algn="l" rtl="0" fontAlgn="base">
        <a:spcBef>
          <a:spcPct val="20000"/>
        </a:spcBef>
        <a:spcAft>
          <a:spcPct val="0"/>
        </a:spcAft>
        <a:buBlip>
          <a:blip r:embed="rId14"/>
        </a:buBlip>
        <a:defRPr sz="24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8.xml"/><Relationship Id="rId16"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9.png"/><Relationship Id="rId1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www.wipo.int/about-ip/en/universities_research/"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338344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63688" y="620688"/>
            <a:ext cx="5832648" cy="5402371"/>
          </a:xfrm>
        </p:spPr>
      </p:pic>
    </p:spTree>
    <p:extLst>
      <p:ext uri="{BB962C8B-B14F-4D97-AF65-F5344CB8AC3E}">
        <p14:creationId xmlns:p14="http://schemas.microsoft.com/office/powerpoint/2010/main" xmlns="" val="1923065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58977" y="690410"/>
            <a:ext cx="152400" cy="1600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58977" y="1665771"/>
            <a:ext cx="152400" cy="1600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58977" y="2092490"/>
            <a:ext cx="152400" cy="1600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8977" y="2793531"/>
            <a:ext cx="152400" cy="16002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58977" y="3768892"/>
            <a:ext cx="152400" cy="16001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889179" y="620688"/>
            <a:ext cx="7458075" cy="5201424"/>
          </a:xfrm>
          <a:prstGeom prst="rect">
            <a:avLst/>
          </a:prstGeom>
        </p:spPr>
        <p:txBody>
          <a:bodyPr vert="horz" wrap="square" lIns="0" tIns="0" rIns="0" bIns="0" rtlCol="0">
            <a:spAutoFit/>
          </a:bodyPr>
          <a:lstStyle/>
          <a:p>
            <a:pPr marL="12700" marR="447675"/>
            <a:r>
              <a:rPr lang="ru-RU" sz="1800" b="1" spc="-5" dirty="0" smtClean="0">
                <a:latin typeface="Arial"/>
                <a:cs typeface="Arial"/>
              </a:rPr>
              <a:t>Ясность исходных позиций: </a:t>
            </a:r>
            <a:r>
              <a:rPr sz="1800" spc="-5" dirty="0" smtClean="0">
                <a:latin typeface="Arial"/>
                <a:cs typeface="Arial"/>
              </a:rPr>
              <a:t>в </a:t>
            </a:r>
            <a:r>
              <a:rPr sz="1800" dirty="0">
                <a:latin typeface="Arial"/>
                <a:cs typeface="Arial"/>
              </a:rPr>
              <a:t>контексте </a:t>
            </a:r>
            <a:r>
              <a:rPr sz="1800" spc="-5" dirty="0">
                <a:latin typeface="Arial"/>
                <a:cs typeface="Arial"/>
              </a:rPr>
              <a:t>совместных проектов/договоров о  сотрудничестве, </a:t>
            </a:r>
            <a:r>
              <a:rPr sz="1800" dirty="0">
                <a:latin typeface="Arial"/>
                <a:cs typeface="Arial"/>
              </a:rPr>
              <a:t>ГНТП, </a:t>
            </a:r>
            <a:r>
              <a:rPr sz="1800" spc="-5" dirty="0">
                <a:latin typeface="Arial"/>
                <a:cs typeface="Arial"/>
              </a:rPr>
              <a:t>спонсорских соглашений </a:t>
            </a:r>
            <a:r>
              <a:rPr sz="1800" dirty="0">
                <a:latin typeface="Arial"/>
                <a:cs typeface="Arial"/>
              </a:rPr>
              <a:t>и</a:t>
            </a:r>
            <a:r>
              <a:rPr sz="1800" spc="70" dirty="0">
                <a:latin typeface="Arial"/>
                <a:cs typeface="Arial"/>
              </a:rPr>
              <a:t> </a:t>
            </a:r>
            <a:r>
              <a:rPr sz="1800" dirty="0">
                <a:latin typeface="Arial"/>
                <a:cs typeface="Arial"/>
              </a:rPr>
              <a:t>т.п.</a:t>
            </a:r>
          </a:p>
          <a:p>
            <a:pPr marL="12700">
              <a:spcBef>
                <a:spcPts val="1200"/>
              </a:spcBef>
            </a:pPr>
            <a:r>
              <a:rPr sz="1800" u="heavy" spc="-455" dirty="0">
                <a:latin typeface="Times New Roman"/>
                <a:cs typeface="Times New Roman"/>
              </a:rPr>
              <a:t> </a:t>
            </a:r>
            <a:r>
              <a:rPr sz="1800" spc="-5" dirty="0">
                <a:latin typeface="Arial"/>
                <a:cs typeface="Arial"/>
              </a:rPr>
              <a:t>Важный вопрос </a:t>
            </a:r>
            <a:r>
              <a:rPr sz="1800" dirty="0">
                <a:latin typeface="Arial"/>
                <a:cs typeface="Arial"/>
              </a:rPr>
              <a:t>для </a:t>
            </a:r>
            <a:r>
              <a:rPr sz="1800" spc="-5" dirty="0">
                <a:latin typeface="Arial"/>
                <a:cs typeface="Arial"/>
              </a:rPr>
              <a:t>последующей</a:t>
            </a:r>
            <a:r>
              <a:rPr sz="1800" spc="35" dirty="0">
                <a:latin typeface="Arial"/>
                <a:cs typeface="Arial"/>
              </a:rPr>
              <a:t> </a:t>
            </a:r>
            <a:r>
              <a:rPr sz="1800" spc="-5" dirty="0">
                <a:latin typeface="Arial"/>
                <a:cs typeface="Arial"/>
              </a:rPr>
              <a:t>коммерциализации</a:t>
            </a:r>
            <a:endParaRPr sz="1800" dirty="0">
              <a:latin typeface="Arial"/>
              <a:cs typeface="Arial"/>
            </a:endParaRPr>
          </a:p>
          <a:p>
            <a:pPr marL="12700" marR="476250">
              <a:spcBef>
                <a:spcPts val="1200"/>
              </a:spcBef>
            </a:pPr>
            <a:r>
              <a:rPr sz="1800" spc="-5" dirty="0">
                <a:latin typeface="Arial"/>
                <a:cs typeface="Arial"/>
              </a:rPr>
              <a:t>Может </a:t>
            </a:r>
            <a:r>
              <a:rPr sz="1800" dirty="0">
                <a:latin typeface="Arial"/>
                <a:cs typeface="Arial"/>
              </a:rPr>
              <a:t>быть </a:t>
            </a:r>
            <a:r>
              <a:rPr sz="1800" spc="-5" dirty="0">
                <a:latin typeface="Arial"/>
                <a:cs typeface="Arial"/>
              </a:rPr>
              <a:t>основным предметом недопонимания </a:t>
            </a:r>
            <a:r>
              <a:rPr sz="1800" dirty="0">
                <a:latin typeface="Arial"/>
                <a:cs typeface="Arial"/>
              </a:rPr>
              <a:t>с </a:t>
            </a:r>
            <a:r>
              <a:rPr sz="1800" spc="-5" dirty="0">
                <a:latin typeface="Arial"/>
                <a:cs typeface="Arial"/>
              </a:rPr>
              <a:t>различными  партнерами</a:t>
            </a:r>
            <a:endParaRPr sz="1800" dirty="0">
              <a:latin typeface="Arial"/>
              <a:cs typeface="Arial"/>
            </a:endParaRPr>
          </a:p>
          <a:p>
            <a:pPr marL="12700" marR="817244">
              <a:spcBef>
                <a:spcPts val="1200"/>
              </a:spcBef>
            </a:pPr>
            <a:r>
              <a:rPr sz="1800" b="1" spc="-5" dirty="0">
                <a:latin typeface="Arial"/>
                <a:cs typeface="Arial"/>
              </a:rPr>
              <a:t>Национальное законодательство: </a:t>
            </a:r>
            <a:r>
              <a:rPr sz="1800" spc="-5" dirty="0">
                <a:latin typeface="Arial"/>
                <a:cs typeface="Arial"/>
              </a:rPr>
              <a:t>общие принципы о  принадлежности прав на </a:t>
            </a:r>
            <a:r>
              <a:rPr sz="1800" dirty="0">
                <a:latin typeface="Arial"/>
                <a:cs typeface="Arial"/>
              </a:rPr>
              <a:t>ОИС </a:t>
            </a:r>
            <a:r>
              <a:rPr sz="1800" spc="-5" dirty="0">
                <a:latin typeface="Arial"/>
                <a:cs typeface="Arial"/>
              </a:rPr>
              <a:t>(в </a:t>
            </a:r>
            <a:r>
              <a:rPr sz="1800" dirty="0">
                <a:latin typeface="Arial"/>
                <a:cs typeface="Arial"/>
              </a:rPr>
              <a:t>том числе </a:t>
            </a:r>
            <a:r>
              <a:rPr sz="1800" spc="-5" dirty="0">
                <a:latin typeface="Arial"/>
                <a:cs typeface="Arial"/>
              </a:rPr>
              <a:t>на создаваемые </a:t>
            </a:r>
            <a:r>
              <a:rPr sz="1800" dirty="0">
                <a:latin typeface="Arial"/>
                <a:cs typeface="Arial"/>
              </a:rPr>
              <a:t>с  </a:t>
            </a:r>
            <a:r>
              <a:rPr sz="1800" spc="-5" dirty="0">
                <a:latin typeface="Arial"/>
                <a:cs typeface="Arial"/>
              </a:rPr>
              <a:t>привлечением </a:t>
            </a:r>
            <a:r>
              <a:rPr sz="1800" dirty="0">
                <a:latin typeface="Arial"/>
                <a:cs typeface="Arial"/>
              </a:rPr>
              <a:t>бюджетных</a:t>
            </a:r>
            <a:r>
              <a:rPr sz="1800" spc="-40" dirty="0">
                <a:latin typeface="Arial"/>
                <a:cs typeface="Arial"/>
              </a:rPr>
              <a:t> </a:t>
            </a:r>
            <a:r>
              <a:rPr sz="1800" spc="-5" dirty="0">
                <a:latin typeface="Arial"/>
                <a:cs typeface="Arial"/>
              </a:rPr>
              <a:t>средств)</a:t>
            </a:r>
            <a:endParaRPr sz="1800" dirty="0">
              <a:latin typeface="Arial"/>
              <a:cs typeface="Arial"/>
            </a:endParaRPr>
          </a:p>
          <a:p>
            <a:pPr marL="12700">
              <a:spcBef>
                <a:spcPts val="1200"/>
              </a:spcBef>
            </a:pPr>
            <a:r>
              <a:rPr sz="1800" b="1" spc="-5" dirty="0">
                <a:latin typeface="Arial"/>
                <a:cs typeface="Arial"/>
              </a:rPr>
              <a:t>Внутренняя политика</a:t>
            </a:r>
            <a:r>
              <a:rPr sz="1800" b="1" spc="35" dirty="0">
                <a:latin typeface="Arial"/>
                <a:cs typeface="Arial"/>
              </a:rPr>
              <a:t> </a:t>
            </a:r>
            <a:r>
              <a:rPr sz="1800" b="1" spc="-5" dirty="0">
                <a:latin typeface="Arial"/>
                <a:cs typeface="Arial"/>
              </a:rPr>
              <a:t>организации:</a:t>
            </a:r>
            <a:endParaRPr sz="1800" dirty="0">
              <a:latin typeface="Arial"/>
              <a:cs typeface="Arial"/>
            </a:endParaRPr>
          </a:p>
          <a:p>
            <a:pPr marL="584200" indent="-342900">
              <a:spcBef>
                <a:spcPts val="430"/>
              </a:spcBef>
              <a:buClr>
                <a:srgbClr val="007EDE"/>
              </a:buClr>
              <a:buFont typeface="Wingdings"/>
              <a:buChar char=""/>
              <a:tabLst>
                <a:tab pos="584200" algn="l"/>
                <a:tab pos="584835" algn="l"/>
              </a:tabLst>
            </a:pPr>
            <a:r>
              <a:rPr sz="1800" spc="-5" dirty="0">
                <a:latin typeface="Arial"/>
                <a:cs typeface="Arial"/>
              </a:rPr>
              <a:t>обычно подтверждает общие</a:t>
            </a:r>
            <a:r>
              <a:rPr sz="1800" spc="-35" dirty="0">
                <a:latin typeface="Arial"/>
                <a:cs typeface="Arial"/>
              </a:rPr>
              <a:t> </a:t>
            </a:r>
            <a:r>
              <a:rPr sz="1800" dirty="0">
                <a:latin typeface="Arial"/>
                <a:cs typeface="Arial"/>
              </a:rPr>
              <a:t>принципы</a:t>
            </a:r>
          </a:p>
          <a:p>
            <a:pPr marL="584200" marR="1953895" indent="-342900">
              <a:spcBef>
                <a:spcPts val="430"/>
              </a:spcBef>
              <a:buClr>
                <a:srgbClr val="007EDE"/>
              </a:buClr>
              <a:buFont typeface="Wingdings"/>
              <a:buChar char=""/>
              <a:tabLst>
                <a:tab pos="584200" algn="l"/>
                <a:tab pos="584835" algn="l"/>
              </a:tabLst>
            </a:pPr>
            <a:r>
              <a:rPr sz="1800" dirty="0">
                <a:latin typeface="Arial"/>
                <a:cs typeface="Arial"/>
              </a:rPr>
              <a:t>должна </a:t>
            </a:r>
            <a:r>
              <a:rPr sz="1800" spc="-5" dirty="0">
                <a:latin typeface="Arial"/>
                <a:cs typeface="Arial"/>
              </a:rPr>
              <a:t>учитывать намерения организации </a:t>
            </a:r>
            <a:r>
              <a:rPr sz="1800" dirty="0">
                <a:latin typeface="Arial"/>
                <a:cs typeface="Arial"/>
              </a:rPr>
              <a:t>по  </a:t>
            </a:r>
            <a:r>
              <a:rPr sz="1800" spc="-5" dirty="0">
                <a:latin typeface="Arial"/>
                <a:cs typeface="Arial"/>
              </a:rPr>
              <a:t>использованию/коммерциализации </a:t>
            </a:r>
            <a:r>
              <a:rPr sz="1800" dirty="0">
                <a:latin typeface="Arial"/>
                <a:cs typeface="Arial"/>
              </a:rPr>
              <a:t>ИС</a:t>
            </a:r>
          </a:p>
          <a:p>
            <a:pPr marL="584200" marR="5080" indent="-342900" algn="just">
              <a:spcBef>
                <a:spcPts val="430"/>
              </a:spcBef>
              <a:buClr>
                <a:srgbClr val="007EDE"/>
              </a:buClr>
              <a:buFont typeface="Wingdings"/>
              <a:buChar char=""/>
              <a:tabLst>
                <a:tab pos="584835" algn="l"/>
              </a:tabLst>
            </a:pPr>
            <a:r>
              <a:rPr sz="1800" dirty="0">
                <a:latin typeface="Arial"/>
                <a:cs typeface="Arial"/>
              </a:rPr>
              <a:t>должна </a:t>
            </a:r>
            <a:r>
              <a:rPr sz="1800" spc="-5" dirty="0">
                <a:latin typeface="Arial"/>
                <a:cs typeface="Arial"/>
              </a:rPr>
              <a:t>содержать </a:t>
            </a:r>
            <a:r>
              <a:rPr sz="1800" dirty="0">
                <a:latin typeface="Arial"/>
                <a:cs typeface="Arial"/>
              </a:rPr>
              <a:t>конкретные </a:t>
            </a:r>
            <a:r>
              <a:rPr sz="1800" spc="-5" dirty="0">
                <a:latin typeface="Arial"/>
                <a:cs typeface="Arial"/>
              </a:rPr>
              <a:t>условия </a:t>
            </a:r>
            <a:r>
              <a:rPr sz="1800" dirty="0">
                <a:latin typeface="Arial"/>
                <a:cs typeface="Arial"/>
              </a:rPr>
              <a:t>(включая </a:t>
            </a:r>
            <a:r>
              <a:rPr sz="1800" spc="-5" dirty="0">
                <a:latin typeface="Arial"/>
                <a:cs typeface="Arial"/>
              </a:rPr>
              <a:t>права авторов  при </a:t>
            </a:r>
            <a:r>
              <a:rPr sz="1800" dirty="0">
                <a:latin typeface="Arial"/>
                <a:cs typeface="Arial"/>
              </a:rPr>
              <a:t>неиспользовании, </a:t>
            </a:r>
            <a:r>
              <a:rPr sz="1800" spc="-5" dirty="0">
                <a:latin typeface="Arial"/>
                <a:cs typeface="Arial"/>
              </a:rPr>
              <a:t>компенсации/ вознаграждения авторам </a:t>
            </a:r>
            <a:r>
              <a:rPr sz="1800" dirty="0">
                <a:latin typeface="Arial"/>
                <a:cs typeface="Arial"/>
              </a:rPr>
              <a:t>и  т.д.,</a:t>
            </a:r>
            <a:r>
              <a:rPr sz="1800" spc="-40" dirty="0">
                <a:latin typeface="Arial"/>
                <a:cs typeface="Arial"/>
              </a:rPr>
              <a:t> </a:t>
            </a:r>
            <a:r>
              <a:rPr sz="1800" spc="-5" dirty="0">
                <a:latin typeface="Arial"/>
                <a:cs typeface="Arial"/>
              </a:rPr>
              <a:t>раскрытие/публикация)</a:t>
            </a:r>
            <a:endParaRPr sz="1800" dirty="0">
              <a:latin typeface="Arial"/>
              <a:cs typeface="Arial"/>
            </a:endParaRPr>
          </a:p>
        </p:txBody>
      </p:sp>
    </p:spTree>
    <p:extLst>
      <p:ext uri="{BB962C8B-B14F-4D97-AF65-F5344CB8AC3E}">
        <p14:creationId xmlns:p14="http://schemas.microsoft.com/office/powerpoint/2010/main" xmlns="" val="428611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8977" y="1096517"/>
            <a:ext cx="178308" cy="17830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58977" y="1882901"/>
            <a:ext cx="178308" cy="1783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58977" y="3876296"/>
            <a:ext cx="178308" cy="17830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89205" y="1019811"/>
            <a:ext cx="7344409" cy="4739759"/>
          </a:xfrm>
          <a:prstGeom prst="rect">
            <a:avLst/>
          </a:prstGeom>
        </p:spPr>
        <p:txBody>
          <a:bodyPr vert="horz" wrap="square" lIns="0" tIns="0" rIns="0" bIns="0" rtlCol="0">
            <a:spAutoFit/>
          </a:bodyPr>
          <a:lstStyle/>
          <a:p>
            <a:pPr marL="12700"/>
            <a:r>
              <a:rPr sz="2000" b="1" dirty="0">
                <a:latin typeface="Arial"/>
                <a:cs typeface="Arial"/>
              </a:rPr>
              <a:t>Баланс</a:t>
            </a:r>
            <a:r>
              <a:rPr sz="2000" b="1" spc="-100" dirty="0">
                <a:latin typeface="Arial"/>
                <a:cs typeface="Arial"/>
              </a:rPr>
              <a:t> </a:t>
            </a:r>
            <a:r>
              <a:rPr sz="2000" b="1" dirty="0">
                <a:latin typeface="Arial"/>
                <a:cs typeface="Arial"/>
              </a:rPr>
              <a:t>интересов:</a:t>
            </a:r>
            <a:endParaRPr sz="2000" dirty="0">
              <a:latin typeface="Arial"/>
              <a:cs typeface="Arial"/>
            </a:endParaRPr>
          </a:p>
          <a:p>
            <a:pPr marL="332740">
              <a:spcBef>
                <a:spcPts val="440"/>
              </a:spcBef>
            </a:pPr>
            <a:r>
              <a:rPr sz="1800" dirty="0">
                <a:solidFill>
                  <a:srgbClr val="003AAF"/>
                </a:solidFill>
                <a:latin typeface="Courier New"/>
                <a:cs typeface="Courier New"/>
              </a:rPr>
              <a:t>o </a:t>
            </a:r>
            <a:r>
              <a:rPr lang="ru-RU" sz="1800" spc="-5" dirty="0">
                <a:solidFill>
                  <a:srgbClr val="003AAF"/>
                </a:solidFill>
                <a:latin typeface="Arial"/>
                <a:cs typeface="Arial"/>
              </a:rPr>
              <a:t>И</a:t>
            </a:r>
            <a:r>
              <a:rPr sz="1800" spc="-5" dirty="0" err="1" smtClean="0">
                <a:solidFill>
                  <a:srgbClr val="003AAF"/>
                </a:solidFill>
                <a:latin typeface="Arial"/>
                <a:cs typeface="Arial"/>
              </a:rPr>
              <a:t>зобретатель</a:t>
            </a:r>
            <a:r>
              <a:rPr sz="1800" spc="-5" dirty="0" smtClean="0">
                <a:solidFill>
                  <a:srgbClr val="003AAF"/>
                </a:solidFill>
                <a:latin typeface="Arial"/>
                <a:cs typeface="Arial"/>
              </a:rPr>
              <a:t>/</a:t>
            </a:r>
            <a:r>
              <a:rPr lang="ru-RU" sz="1800" spc="-5" dirty="0" err="1">
                <a:solidFill>
                  <a:srgbClr val="003AAF"/>
                </a:solidFill>
                <a:latin typeface="Arial"/>
                <a:cs typeface="Arial"/>
              </a:rPr>
              <a:t>А</a:t>
            </a:r>
            <a:r>
              <a:rPr sz="1800" spc="-5" dirty="0" err="1" smtClean="0">
                <a:solidFill>
                  <a:srgbClr val="003AAF"/>
                </a:solidFill>
                <a:latin typeface="Arial"/>
                <a:cs typeface="Arial"/>
              </a:rPr>
              <a:t>втор</a:t>
            </a:r>
            <a:r>
              <a:rPr sz="1800" spc="-5" dirty="0" smtClean="0">
                <a:solidFill>
                  <a:srgbClr val="003AAF"/>
                </a:solidFill>
                <a:latin typeface="Arial"/>
                <a:cs typeface="Arial"/>
              </a:rPr>
              <a:t> </a:t>
            </a:r>
            <a:r>
              <a:rPr sz="1800" spc="-5" dirty="0">
                <a:latin typeface="Arial"/>
                <a:cs typeface="Arial"/>
              </a:rPr>
              <a:t>– </a:t>
            </a:r>
            <a:r>
              <a:rPr lang="ru-RU" sz="1800" spc="-5" dirty="0" smtClean="0">
                <a:solidFill>
                  <a:srgbClr val="003AAF"/>
                </a:solidFill>
                <a:latin typeface="Arial"/>
                <a:cs typeface="Arial"/>
              </a:rPr>
              <a:t>Ор</a:t>
            </a:r>
            <a:r>
              <a:rPr sz="1800" spc="-5" dirty="0" err="1" smtClean="0">
                <a:solidFill>
                  <a:srgbClr val="003AAF"/>
                </a:solidFill>
                <a:latin typeface="Arial"/>
                <a:cs typeface="Arial"/>
              </a:rPr>
              <a:t>ганизация</a:t>
            </a:r>
            <a:r>
              <a:rPr lang="ru-RU" sz="1800" spc="-5" dirty="0" smtClean="0">
                <a:solidFill>
                  <a:srgbClr val="003AAF"/>
                </a:solidFill>
                <a:latin typeface="Arial"/>
                <a:cs typeface="Arial"/>
              </a:rPr>
              <a:t> </a:t>
            </a:r>
            <a:r>
              <a:rPr sz="1800" spc="-5" dirty="0" smtClean="0">
                <a:latin typeface="Arial"/>
                <a:cs typeface="Arial"/>
              </a:rPr>
              <a:t>– </a:t>
            </a:r>
            <a:r>
              <a:rPr lang="ru-RU" sz="1800" spc="-5" dirty="0" smtClean="0">
                <a:solidFill>
                  <a:srgbClr val="003AAF"/>
                </a:solidFill>
                <a:latin typeface="Arial"/>
                <a:cs typeface="Arial"/>
              </a:rPr>
              <a:t>Государство</a:t>
            </a:r>
            <a:endParaRPr sz="1800" dirty="0">
              <a:latin typeface="Arial"/>
              <a:cs typeface="Arial"/>
            </a:endParaRPr>
          </a:p>
          <a:p>
            <a:pPr marL="12700">
              <a:spcBef>
                <a:spcPts val="1190"/>
              </a:spcBef>
            </a:pPr>
            <a:r>
              <a:rPr sz="2000" b="1" dirty="0">
                <a:latin typeface="Arial"/>
                <a:cs typeface="Arial"/>
              </a:rPr>
              <a:t>Различные</a:t>
            </a:r>
            <a:r>
              <a:rPr sz="2000" b="1" spc="-75" dirty="0">
                <a:latin typeface="Arial"/>
                <a:cs typeface="Arial"/>
              </a:rPr>
              <a:t> </a:t>
            </a:r>
            <a:r>
              <a:rPr sz="2000" b="1" dirty="0">
                <a:latin typeface="Arial"/>
                <a:cs typeface="Arial"/>
              </a:rPr>
              <a:t>модели:</a:t>
            </a:r>
            <a:endParaRPr sz="2000" dirty="0">
              <a:latin typeface="Arial"/>
              <a:cs typeface="Arial"/>
            </a:endParaRPr>
          </a:p>
          <a:p>
            <a:pPr marL="675640" marR="884555" indent="-342900">
              <a:spcBef>
                <a:spcPts val="440"/>
              </a:spcBef>
              <a:buClr>
                <a:srgbClr val="007EDE"/>
              </a:buClr>
              <a:buFont typeface="Wingdings"/>
              <a:buChar char=""/>
              <a:tabLst>
                <a:tab pos="675640" algn="l"/>
                <a:tab pos="676275" algn="l"/>
              </a:tabLst>
            </a:pPr>
            <a:r>
              <a:rPr sz="1800" spc="-5" dirty="0" err="1">
                <a:latin typeface="Arial"/>
                <a:cs typeface="Arial"/>
              </a:rPr>
              <a:t>институциональная</a:t>
            </a:r>
            <a:r>
              <a:rPr sz="1800" spc="-5" dirty="0">
                <a:latin typeface="Arial"/>
                <a:cs typeface="Arial"/>
              </a:rPr>
              <a:t> </a:t>
            </a:r>
            <a:r>
              <a:rPr sz="1800" dirty="0" err="1" smtClean="0">
                <a:latin typeface="Arial"/>
                <a:cs typeface="Arial"/>
              </a:rPr>
              <a:t>собственност</a:t>
            </a:r>
            <a:r>
              <a:rPr lang="ru-RU" sz="1800" dirty="0" smtClean="0">
                <a:latin typeface="Arial"/>
                <a:cs typeface="Arial"/>
              </a:rPr>
              <a:t>ь </a:t>
            </a:r>
            <a:r>
              <a:rPr sz="1800" i="1" dirty="0" smtClean="0">
                <a:latin typeface="Arial"/>
                <a:cs typeface="Arial"/>
              </a:rPr>
              <a:t>vs</a:t>
            </a:r>
            <a:r>
              <a:rPr sz="1800" i="1" dirty="0">
                <a:latin typeface="Arial"/>
                <a:cs typeface="Arial"/>
              </a:rPr>
              <a:t>. </a:t>
            </a:r>
            <a:r>
              <a:rPr sz="1800" spc="-5" dirty="0">
                <a:latin typeface="Arial"/>
                <a:cs typeface="Arial"/>
              </a:rPr>
              <a:t>профессорская  привилегия</a:t>
            </a:r>
            <a:endParaRPr sz="1800" dirty="0">
              <a:latin typeface="Arial"/>
              <a:cs typeface="Arial"/>
            </a:endParaRPr>
          </a:p>
          <a:p>
            <a:pPr marL="675640" marR="551180" indent="-342900">
              <a:spcBef>
                <a:spcPts val="430"/>
              </a:spcBef>
              <a:buClr>
                <a:srgbClr val="007EDE"/>
              </a:buClr>
              <a:buFont typeface="Wingdings"/>
              <a:buChar char=""/>
              <a:tabLst>
                <a:tab pos="675640" algn="l"/>
                <a:tab pos="676275" algn="l"/>
              </a:tabLst>
            </a:pPr>
            <a:r>
              <a:rPr sz="1800" spc="-5" dirty="0">
                <a:latin typeface="Arial"/>
                <a:cs typeface="Arial"/>
              </a:rPr>
              <a:t>институциональная </a:t>
            </a:r>
            <a:r>
              <a:rPr sz="1800" dirty="0">
                <a:latin typeface="Arial"/>
                <a:cs typeface="Arial"/>
              </a:rPr>
              <a:t>собственность: </a:t>
            </a:r>
            <a:r>
              <a:rPr sz="1800" spc="-5" dirty="0">
                <a:latin typeface="Arial"/>
                <a:cs typeface="Arial"/>
              </a:rPr>
              <a:t>автоматически права  принадлежат организации? служебные</a:t>
            </a:r>
            <a:r>
              <a:rPr sz="1800" spc="45" dirty="0">
                <a:latin typeface="Arial"/>
                <a:cs typeface="Arial"/>
              </a:rPr>
              <a:t> </a:t>
            </a:r>
            <a:r>
              <a:rPr sz="1800" spc="-5" dirty="0">
                <a:latin typeface="Arial"/>
                <a:cs typeface="Arial"/>
              </a:rPr>
              <a:t>ОИС?</a:t>
            </a:r>
            <a:endParaRPr sz="1800" dirty="0">
              <a:latin typeface="Arial"/>
              <a:cs typeface="Arial"/>
            </a:endParaRPr>
          </a:p>
          <a:p>
            <a:pPr marL="675640" indent="-342900">
              <a:spcBef>
                <a:spcPts val="434"/>
              </a:spcBef>
              <a:buClr>
                <a:srgbClr val="007EDE"/>
              </a:buClr>
              <a:buFont typeface="Wingdings"/>
              <a:buChar char=""/>
              <a:tabLst>
                <a:tab pos="675640" algn="l"/>
                <a:tab pos="676275" algn="l"/>
              </a:tabLst>
            </a:pPr>
            <a:r>
              <a:rPr sz="1800" spc="-5" dirty="0">
                <a:latin typeface="Arial"/>
                <a:cs typeface="Arial"/>
              </a:rPr>
              <a:t>права закрепляются </a:t>
            </a:r>
            <a:r>
              <a:rPr sz="1800" dirty="0">
                <a:latin typeface="Arial"/>
                <a:cs typeface="Arial"/>
              </a:rPr>
              <a:t>за гос.</a:t>
            </a:r>
            <a:r>
              <a:rPr sz="1800" spc="-30" dirty="0">
                <a:latin typeface="Arial"/>
                <a:cs typeface="Arial"/>
              </a:rPr>
              <a:t> </a:t>
            </a:r>
            <a:r>
              <a:rPr sz="1800" dirty="0">
                <a:latin typeface="Arial"/>
                <a:cs typeface="Arial"/>
              </a:rPr>
              <a:t>заказчиком</a:t>
            </a:r>
          </a:p>
          <a:p>
            <a:pPr marL="12700">
              <a:spcBef>
                <a:spcPts val="1190"/>
              </a:spcBef>
            </a:pPr>
            <a:r>
              <a:rPr lang="ru-RU" sz="2000" b="1" dirty="0" smtClean="0">
                <a:latin typeface="Arial"/>
                <a:cs typeface="Arial"/>
              </a:rPr>
              <a:t>Особые </a:t>
            </a:r>
            <a:r>
              <a:rPr sz="2000" b="1" spc="-5" dirty="0" err="1">
                <a:latin typeface="Arial"/>
                <a:cs typeface="Arial"/>
              </a:rPr>
              <a:t>ситуации</a:t>
            </a:r>
            <a:r>
              <a:rPr sz="2000" b="1" spc="-5" dirty="0">
                <a:latin typeface="Arial"/>
                <a:cs typeface="Arial"/>
              </a:rPr>
              <a:t>: </a:t>
            </a:r>
            <a:r>
              <a:rPr sz="2000" dirty="0">
                <a:latin typeface="Arial"/>
                <a:cs typeface="Arial"/>
              </a:rPr>
              <a:t>ИС</a:t>
            </a:r>
            <a:r>
              <a:rPr sz="2000" spc="-75" dirty="0">
                <a:latin typeface="Arial"/>
                <a:cs typeface="Arial"/>
              </a:rPr>
              <a:t> </a:t>
            </a:r>
            <a:r>
              <a:rPr sz="2000" spc="-5" dirty="0">
                <a:latin typeface="Arial"/>
                <a:cs typeface="Arial"/>
              </a:rPr>
              <a:t>создана...</a:t>
            </a:r>
            <a:endParaRPr sz="2000" dirty="0">
              <a:latin typeface="Arial"/>
              <a:cs typeface="Arial"/>
            </a:endParaRPr>
          </a:p>
          <a:p>
            <a:pPr marL="675640" indent="-342900">
              <a:spcBef>
                <a:spcPts val="439"/>
              </a:spcBef>
              <a:buChar char="•"/>
              <a:tabLst>
                <a:tab pos="675640" algn="l"/>
                <a:tab pos="676275" algn="l"/>
              </a:tabLst>
            </a:pPr>
            <a:r>
              <a:rPr sz="1800" dirty="0">
                <a:latin typeface="Arial"/>
                <a:cs typeface="Arial"/>
              </a:rPr>
              <a:t>исследователями, </a:t>
            </a:r>
            <a:r>
              <a:rPr sz="1800" spc="-5" dirty="0">
                <a:latin typeface="Arial"/>
                <a:cs typeface="Arial"/>
              </a:rPr>
              <a:t>которые не связаны трудовым</a:t>
            </a:r>
            <a:r>
              <a:rPr sz="1800" spc="55" dirty="0">
                <a:latin typeface="Arial"/>
                <a:cs typeface="Arial"/>
              </a:rPr>
              <a:t> </a:t>
            </a:r>
            <a:r>
              <a:rPr sz="1800" spc="-5" dirty="0">
                <a:latin typeface="Arial"/>
                <a:cs typeface="Arial"/>
              </a:rPr>
              <a:t>договором</a:t>
            </a:r>
            <a:endParaRPr sz="1800" dirty="0">
              <a:latin typeface="Arial"/>
              <a:cs typeface="Arial"/>
            </a:endParaRPr>
          </a:p>
          <a:p>
            <a:pPr marL="675640" indent="-342900">
              <a:spcBef>
                <a:spcPts val="430"/>
              </a:spcBef>
              <a:buChar char="•"/>
              <a:tabLst>
                <a:tab pos="675640" algn="l"/>
                <a:tab pos="676275" algn="l"/>
              </a:tabLst>
            </a:pPr>
            <a:r>
              <a:rPr sz="1800" spc="-5" dirty="0">
                <a:latin typeface="Arial"/>
                <a:cs typeface="Arial"/>
              </a:rPr>
              <a:t>студентами/</a:t>
            </a:r>
            <a:r>
              <a:rPr sz="1800" spc="-25" dirty="0">
                <a:latin typeface="Arial"/>
                <a:cs typeface="Arial"/>
              </a:rPr>
              <a:t> </a:t>
            </a:r>
            <a:r>
              <a:rPr sz="1800" spc="-5" dirty="0">
                <a:latin typeface="Arial"/>
                <a:cs typeface="Arial"/>
              </a:rPr>
              <a:t>аспирантами</a:t>
            </a:r>
            <a:endParaRPr sz="1800" dirty="0">
              <a:latin typeface="Arial"/>
              <a:cs typeface="Arial"/>
            </a:endParaRPr>
          </a:p>
          <a:p>
            <a:pPr marL="675640" indent="-342900">
              <a:spcBef>
                <a:spcPts val="434"/>
              </a:spcBef>
              <a:buChar char="•"/>
              <a:tabLst>
                <a:tab pos="675640" algn="l"/>
                <a:tab pos="676275" algn="l"/>
              </a:tabLst>
            </a:pPr>
            <a:r>
              <a:rPr sz="1800" dirty="0">
                <a:latin typeface="Arial"/>
                <a:cs typeface="Arial"/>
              </a:rPr>
              <a:t>с </a:t>
            </a:r>
            <a:r>
              <a:rPr sz="1800" spc="-5" dirty="0">
                <a:latin typeface="Arial"/>
                <a:cs typeface="Arial"/>
              </a:rPr>
              <a:t>использованием государственного</a:t>
            </a:r>
            <a:r>
              <a:rPr sz="1800" spc="100" dirty="0">
                <a:latin typeface="Arial"/>
                <a:cs typeface="Arial"/>
              </a:rPr>
              <a:t> </a:t>
            </a:r>
            <a:r>
              <a:rPr sz="1800" spc="-5" dirty="0">
                <a:latin typeface="Arial"/>
                <a:cs typeface="Arial"/>
              </a:rPr>
              <a:t>финансирования</a:t>
            </a:r>
            <a:endParaRPr sz="1800" dirty="0">
              <a:latin typeface="Arial"/>
              <a:cs typeface="Arial"/>
            </a:endParaRPr>
          </a:p>
          <a:p>
            <a:pPr marL="675640" indent="-342900">
              <a:spcBef>
                <a:spcPts val="430"/>
              </a:spcBef>
              <a:buChar char="•"/>
              <a:tabLst>
                <a:tab pos="675640" algn="l"/>
                <a:tab pos="676275" algn="l"/>
              </a:tabLst>
            </a:pPr>
            <a:r>
              <a:rPr sz="1800" dirty="0">
                <a:latin typeface="Arial"/>
                <a:cs typeface="Arial"/>
              </a:rPr>
              <a:t>как </a:t>
            </a:r>
            <a:r>
              <a:rPr sz="1800" spc="-5" dirty="0">
                <a:latin typeface="Arial"/>
                <a:cs typeface="Arial"/>
              </a:rPr>
              <a:t>результат проекта, финансируемого частным</a:t>
            </a:r>
            <a:r>
              <a:rPr sz="1800" spc="100" dirty="0">
                <a:latin typeface="Arial"/>
                <a:cs typeface="Arial"/>
              </a:rPr>
              <a:t> </a:t>
            </a:r>
            <a:r>
              <a:rPr sz="1800" spc="-5" dirty="0">
                <a:latin typeface="Arial"/>
                <a:cs typeface="Arial"/>
              </a:rPr>
              <a:t>сектором</a:t>
            </a:r>
            <a:endParaRPr sz="1800" dirty="0">
              <a:latin typeface="Arial"/>
              <a:cs typeface="Arial"/>
            </a:endParaRPr>
          </a:p>
          <a:p>
            <a:pPr marL="675640" indent="-342900">
              <a:spcBef>
                <a:spcPts val="430"/>
              </a:spcBef>
              <a:buChar char="•"/>
              <a:tabLst>
                <a:tab pos="675640" algn="l"/>
                <a:tab pos="676275" algn="l"/>
              </a:tabLst>
            </a:pPr>
            <a:r>
              <a:rPr sz="1800" spc="-5" dirty="0">
                <a:latin typeface="Arial"/>
                <a:cs typeface="Arial"/>
              </a:rPr>
              <a:t>в сотрудничестве </a:t>
            </a:r>
            <a:r>
              <a:rPr sz="1800" dirty="0">
                <a:latin typeface="Arial"/>
                <a:cs typeface="Arial"/>
              </a:rPr>
              <a:t>с </a:t>
            </a:r>
            <a:r>
              <a:rPr sz="1800" spc="-5" dirty="0" err="1">
                <a:latin typeface="Arial"/>
                <a:cs typeface="Arial"/>
              </a:rPr>
              <a:t>третьими</a:t>
            </a:r>
            <a:r>
              <a:rPr sz="1800" spc="15" dirty="0">
                <a:latin typeface="Arial"/>
                <a:cs typeface="Arial"/>
              </a:rPr>
              <a:t> </a:t>
            </a:r>
            <a:r>
              <a:rPr sz="1800" spc="-5" dirty="0" err="1">
                <a:latin typeface="Arial"/>
                <a:cs typeface="Arial"/>
              </a:rPr>
              <a:t>сторонами</a:t>
            </a:r>
            <a:endParaRPr sz="2000" dirty="0">
              <a:latin typeface="Arial"/>
              <a:cs typeface="Arial"/>
            </a:endParaRPr>
          </a:p>
        </p:txBody>
      </p:sp>
    </p:spTree>
    <p:extLst>
      <p:ext uri="{BB962C8B-B14F-4D97-AF65-F5344CB8AC3E}">
        <p14:creationId xmlns:p14="http://schemas.microsoft.com/office/powerpoint/2010/main" xmlns="" val="1837060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ru-RU" sz="3400" b="1" dirty="0" smtClean="0">
                <a:ln w="1905"/>
                <a:solidFill>
                  <a:srgbClr val="002060"/>
                </a:solidFill>
                <a:effectLst>
                  <a:innerShdw blurRad="69850" dist="43180" dir="5400000">
                    <a:srgbClr val="000000">
                      <a:alpha val="65000"/>
                    </a:srgbClr>
                  </a:innerShdw>
                </a:effectLst>
              </a:rPr>
              <a:t>Вопрос №2</a:t>
            </a:r>
            <a:endParaRPr lang="en-US" sz="3400" b="1" dirty="0">
              <a:ln w="1905"/>
              <a:solidFill>
                <a:srgbClr val="00206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539552" y="2852936"/>
            <a:ext cx="8229600" cy="3071725"/>
          </a:xfrm>
        </p:spPr>
        <p:txBody>
          <a:bodyPr/>
          <a:lstStyle/>
          <a:p>
            <a:pPr>
              <a:spcBef>
                <a:spcPts val="1200"/>
              </a:spcBef>
              <a:spcAft>
                <a:spcPts val="1200"/>
              </a:spcAft>
            </a:pPr>
            <a:r>
              <a:rPr lang="ru-RU" sz="3600" dirty="0"/>
              <a:t>Какие права на ИС у Государства</a:t>
            </a:r>
            <a:r>
              <a:rPr lang="en-US" sz="3600" dirty="0"/>
              <a:t>?</a:t>
            </a:r>
          </a:p>
        </p:txBody>
      </p:sp>
      <p:pic>
        <p:nvPicPr>
          <p:cNvPr id="5" name="Picture 4" descr="D:\Users\henczel\AppData\Local\Microsoft\Windows\Temporary Internet Files\Content.IE5\JB75NBHN\interrogation[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19965"/>
            <a:ext cx="864096" cy="105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8825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58977" y="906306"/>
            <a:ext cx="152400" cy="1600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58977" y="1784129"/>
            <a:ext cx="152400" cy="16002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58977" y="2661954"/>
            <a:ext cx="152400" cy="1600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8977" y="5313739"/>
            <a:ext cx="152400" cy="16002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889203" y="836712"/>
            <a:ext cx="7349490" cy="4967605"/>
          </a:xfrm>
          <a:prstGeom prst="rect">
            <a:avLst/>
          </a:prstGeom>
        </p:spPr>
        <p:txBody>
          <a:bodyPr vert="horz" wrap="square" lIns="0" tIns="0" rIns="0" bIns="0" rtlCol="0">
            <a:spAutoFit/>
          </a:bodyPr>
          <a:lstStyle/>
          <a:p>
            <a:pPr marL="12700" marR="73025"/>
            <a:r>
              <a:rPr sz="1800" b="1" spc="-5" dirty="0">
                <a:latin typeface="Arial"/>
                <a:cs typeface="Arial"/>
              </a:rPr>
              <a:t>Какие условия распределения </a:t>
            </a:r>
            <a:r>
              <a:rPr sz="1800" b="1" dirty="0">
                <a:latin typeface="Arial"/>
                <a:cs typeface="Arial"/>
              </a:rPr>
              <a:t>прав </a:t>
            </a:r>
            <a:r>
              <a:rPr sz="1800" spc="-5" dirty="0">
                <a:latin typeface="Arial"/>
                <a:cs typeface="Arial"/>
              </a:rPr>
              <a:t>на </a:t>
            </a:r>
            <a:r>
              <a:rPr sz="1800" dirty="0">
                <a:latin typeface="Arial"/>
                <a:cs typeface="Arial"/>
              </a:rPr>
              <a:t>РИД, </a:t>
            </a:r>
            <a:r>
              <a:rPr sz="1800" spc="-5" dirty="0">
                <a:latin typeface="Arial"/>
                <a:cs typeface="Arial"/>
              </a:rPr>
              <a:t>создаваемые в ходе  исследований/программ, финансируемых </a:t>
            </a:r>
            <a:r>
              <a:rPr sz="1800" dirty="0">
                <a:latin typeface="Arial"/>
                <a:cs typeface="Arial"/>
              </a:rPr>
              <a:t>с использованием  бюджетных</a:t>
            </a:r>
            <a:r>
              <a:rPr sz="1800" spc="-110" dirty="0">
                <a:latin typeface="Arial"/>
                <a:cs typeface="Arial"/>
              </a:rPr>
              <a:t> </a:t>
            </a:r>
            <a:r>
              <a:rPr sz="1800" dirty="0">
                <a:latin typeface="Arial"/>
                <a:cs typeface="Arial"/>
              </a:rPr>
              <a:t>средств?</a:t>
            </a:r>
          </a:p>
          <a:p>
            <a:pPr marL="12700" marR="5080">
              <a:spcBef>
                <a:spcPts val="430"/>
              </a:spcBef>
            </a:pPr>
            <a:r>
              <a:rPr sz="1800" spc="-5" dirty="0">
                <a:latin typeface="Arial"/>
                <a:cs typeface="Arial"/>
              </a:rPr>
              <a:t>Государство заинтересовано в </a:t>
            </a:r>
            <a:r>
              <a:rPr sz="1800" dirty="0">
                <a:latin typeface="Arial"/>
                <a:cs typeface="Arial"/>
              </a:rPr>
              <a:t>том, </a:t>
            </a:r>
            <a:r>
              <a:rPr sz="1800" dirty="0" err="1">
                <a:latin typeface="Arial"/>
                <a:cs typeface="Arial"/>
              </a:rPr>
              <a:t>чтобы</a:t>
            </a:r>
            <a:r>
              <a:rPr sz="1800" dirty="0">
                <a:latin typeface="Arial"/>
                <a:cs typeface="Arial"/>
              </a:rPr>
              <a:t> </a:t>
            </a:r>
            <a:r>
              <a:rPr sz="1800" dirty="0" err="1" smtClean="0">
                <a:latin typeface="Arial"/>
                <a:cs typeface="Arial"/>
              </a:rPr>
              <a:t>был</a:t>
            </a:r>
            <a:r>
              <a:rPr lang="ru-RU" sz="1800" dirty="0" smtClean="0">
                <a:latin typeface="Arial"/>
                <a:cs typeface="Arial"/>
              </a:rPr>
              <a:t>а</a:t>
            </a:r>
            <a:r>
              <a:rPr sz="1800" dirty="0" smtClean="0">
                <a:latin typeface="Arial"/>
                <a:cs typeface="Arial"/>
              </a:rPr>
              <a:t> </a:t>
            </a:r>
            <a:r>
              <a:rPr sz="1800" spc="-5" dirty="0">
                <a:latin typeface="Arial"/>
                <a:cs typeface="Arial"/>
              </a:rPr>
              <a:t>обеспечена  надлежащая охрана </a:t>
            </a:r>
            <a:r>
              <a:rPr sz="1800" dirty="0">
                <a:latin typeface="Arial"/>
                <a:cs typeface="Arial"/>
              </a:rPr>
              <a:t>РИД, </a:t>
            </a:r>
            <a:r>
              <a:rPr sz="1800" spc="-5" dirty="0">
                <a:latin typeface="Arial"/>
                <a:cs typeface="Arial"/>
              </a:rPr>
              <a:t>не </a:t>
            </a:r>
            <a:r>
              <a:rPr sz="1800" dirty="0">
                <a:latin typeface="Arial"/>
                <a:cs typeface="Arial"/>
              </a:rPr>
              <a:t>было </a:t>
            </a:r>
            <a:r>
              <a:rPr sz="1800" spc="-5" dirty="0">
                <a:latin typeface="Arial"/>
                <a:cs typeface="Arial"/>
              </a:rPr>
              <a:t>препятствий </a:t>
            </a:r>
            <a:r>
              <a:rPr sz="1800" dirty="0">
                <a:latin typeface="Arial"/>
                <a:cs typeface="Arial"/>
              </a:rPr>
              <a:t>для </a:t>
            </a:r>
            <a:r>
              <a:rPr sz="1800" spc="-5" dirty="0">
                <a:latin typeface="Arial"/>
                <a:cs typeface="Arial"/>
              </a:rPr>
              <a:t>использования,  при </a:t>
            </a:r>
            <a:r>
              <a:rPr sz="1800" dirty="0">
                <a:latin typeface="Arial"/>
                <a:cs typeface="Arial"/>
              </a:rPr>
              <a:t>этом соблюдались </a:t>
            </a:r>
            <a:r>
              <a:rPr sz="1800" spc="-5" dirty="0">
                <a:latin typeface="Arial"/>
                <a:cs typeface="Arial"/>
              </a:rPr>
              <a:t>общественные/государственные</a:t>
            </a:r>
            <a:r>
              <a:rPr sz="1800" spc="70" dirty="0">
                <a:latin typeface="Arial"/>
                <a:cs typeface="Arial"/>
              </a:rPr>
              <a:t> </a:t>
            </a:r>
            <a:r>
              <a:rPr sz="1800" spc="-5" dirty="0">
                <a:latin typeface="Arial"/>
                <a:cs typeface="Arial"/>
              </a:rPr>
              <a:t>интересы</a:t>
            </a:r>
            <a:endParaRPr sz="1800" dirty="0">
              <a:latin typeface="Arial"/>
              <a:cs typeface="Arial"/>
            </a:endParaRPr>
          </a:p>
          <a:p>
            <a:pPr marL="12700" marR="5080">
              <a:spcBef>
                <a:spcPts val="430"/>
              </a:spcBef>
            </a:pPr>
            <a:r>
              <a:rPr sz="1800" b="1" spc="-5" dirty="0">
                <a:latin typeface="Arial"/>
                <a:cs typeface="Arial"/>
              </a:rPr>
              <a:t>Необходимо учитывать интересы </a:t>
            </a:r>
            <a:r>
              <a:rPr sz="1800" spc="-5" dirty="0">
                <a:latin typeface="Arial"/>
                <a:cs typeface="Arial"/>
              </a:rPr>
              <a:t>государства в отношении </a:t>
            </a:r>
            <a:r>
              <a:rPr sz="1800" dirty="0">
                <a:latin typeface="Arial"/>
                <a:cs typeface="Arial"/>
              </a:rPr>
              <a:t>ОИС,  </a:t>
            </a:r>
            <a:r>
              <a:rPr sz="1800" spc="-5" dirty="0">
                <a:latin typeface="Arial"/>
                <a:cs typeface="Arial"/>
              </a:rPr>
              <a:t>создаваемых </a:t>
            </a:r>
            <a:r>
              <a:rPr sz="1800" dirty="0">
                <a:latin typeface="Arial"/>
                <a:cs typeface="Arial"/>
              </a:rPr>
              <a:t>с его</a:t>
            </a:r>
            <a:r>
              <a:rPr sz="1800" spc="-20" dirty="0">
                <a:latin typeface="Arial"/>
                <a:cs typeface="Arial"/>
              </a:rPr>
              <a:t> </a:t>
            </a:r>
            <a:r>
              <a:rPr sz="1800" spc="-5" dirty="0">
                <a:latin typeface="Arial"/>
                <a:cs typeface="Arial"/>
              </a:rPr>
              <a:t>поддержкой:</a:t>
            </a:r>
            <a:endParaRPr sz="1800" dirty="0">
              <a:latin typeface="Arial"/>
              <a:cs typeface="Arial"/>
            </a:endParaRPr>
          </a:p>
          <a:p>
            <a:pPr marL="675640" indent="-342900">
              <a:spcBef>
                <a:spcPts val="390"/>
              </a:spcBef>
              <a:buClr>
                <a:srgbClr val="007EDE"/>
              </a:buClr>
              <a:buFont typeface="Wingdings"/>
              <a:buChar char=""/>
              <a:tabLst>
                <a:tab pos="675640" algn="l"/>
                <a:tab pos="676275" algn="l"/>
              </a:tabLst>
            </a:pPr>
            <a:r>
              <a:rPr sz="1600" spc="-5" dirty="0">
                <a:latin typeface="Arial"/>
                <a:cs typeface="Arial"/>
              </a:rPr>
              <a:t>бесплатная лицензия </a:t>
            </a:r>
            <a:r>
              <a:rPr sz="1600" dirty="0">
                <a:latin typeface="Arial"/>
                <a:cs typeface="Arial"/>
              </a:rPr>
              <a:t>для </a:t>
            </a:r>
            <a:r>
              <a:rPr sz="1600" spc="-5" dirty="0">
                <a:latin typeface="Arial"/>
                <a:cs typeface="Arial"/>
              </a:rPr>
              <a:t>определенных</a:t>
            </a:r>
            <a:r>
              <a:rPr sz="1600" spc="80" dirty="0">
                <a:latin typeface="Arial"/>
                <a:cs typeface="Arial"/>
              </a:rPr>
              <a:t> </a:t>
            </a:r>
            <a:r>
              <a:rPr sz="1600" spc="-5" dirty="0">
                <a:latin typeface="Arial"/>
                <a:cs typeface="Arial"/>
              </a:rPr>
              <a:t>компаний</a:t>
            </a:r>
            <a:endParaRPr sz="1600" dirty="0">
              <a:latin typeface="Arial"/>
              <a:cs typeface="Arial"/>
            </a:endParaRPr>
          </a:p>
          <a:p>
            <a:pPr marL="675640" indent="-342900">
              <a:spcBef>
                <a:spcPts val="384"/>
              </a:spcBef>
              <a:buClr>
                <a:srgbClr val="007EDE"/>
              </a:buClr>
              <a:buFont typeface="Wingdings"/>
              <a:buChar char=""/>
              <a:tabLst>
                <a:tab pos="675640" algn="l"/>
                <a:tab pos="676275" algn="l"/>
              </a:tabLst>
            </a:pPr>
            <a:r>
              <a:rPr sz="1600" spc="-5" dirty="0">
                <a:latin typeface="Arial"/>
                <a:cs typeface="Arial"/>
              </a:rPr>
              <a:t>ограничительные условия по </a:t>
            </a:r>
            <a:r>
              <a:rPr sz="1600" spc="-10" dirty="0">
                <a:latin typeface="Arial"/>
                <a:cs typeface="Arial"/>
              </a:rPr>
              <a:t>уступке</a:t>
            </a:r>
            <a:r>
              <a:rPr sz="1600" spc="95" dirty="0">
                <a:latin typeface="Arial"/>
                <a:cs typeface="Arial"/>
              </a:rPr>
              <a:t> </a:t>
            </a:r>
            <a:r>
              <a:rPr sz="1600" spc="-5" dirty="0">
                <a:latin typeface="Arial"/>
                <a:cs typeface="Arial"/>
              </a:rPr>
              <a:t>прав</a:t>
            </a:r>
            <a:endParaRPr sz="1600" dirty="0">
              <a:latin typeface="Arial"/>
              <a:cs typeface="Arial"/>
            </a:endParaRPr>
          </a:p>
          <a:p>
            <a:pPr marL="675640" indent="-342900">
              <a:spcBef>
                <a:spcPts val="380"/>
              </a:spcBef>
              <a:buClr>
                <a:srgbClr val="007EDE"/>
              </a:buClr>
              <a:buFont typeface="Wingdings"/>
              <a:buChar char=""/>
              <a:tabLst>
                <a:tab pos="675640" algn="l"/>
                <a:tab pos="676275" algn="l"/>
              </a:tabLst>
            </a:pPr>
            <a:r>
              <a:rPr sz="1600" spc="-5" dirty="0">
                <a:latin typeface="Arial"/>
                <a:cs typeface="Arial"/>
              </a:rPr>
              <a:t>принудительное лицензирование</a:t>
            </a:r>
            <a:endParaRPr sz="1600" dirty="0">
              <a:latin typeface="Arial"/>
              <a:cs typeface="Arial"/>
            </a:endParaRPr>
          </a:p>
          <a:p>
            <a:pPr marL="675640" indent="-342900">
              <a:spcBef>
                <a:spcPts val="384"/>
              </a:spcBef>
              <a:buClr>
                <a:srgbClr val="007EDE"/>
              </a:buClr>
              <a:buFont typeface="Wingdings"/>
              <a:buChar char=""/>
              <a:tabLst>
                <a:tab pos="675640" algn="l"/>
                <a:tab pos="676275" algn="l"/>
              </a:tabLst>
            </a:pPr>
            <a:r>
              <a:rPr sz="1600" spc="-5" dirty="0">
                <a:latin typeface="Arial"/>
                <a:cs typeface="Arial"/>
              </a:rPr>
              <a:t>сроки коммерциализации/ внедрения в</a:t>
            </a:r>
            <a:r>
              <a:rPr sz="1600" spc="110" dirty="0">
                <a:latin typeface="Arial"/>
                <a:cs typeface="Arial"/>
              </a:rPr>
              <a:t> </a:t>
            </a:r>
            <a:r>
              <a:rPr sz="1600" spc="-5" dirty="0">
                <a:latin typeface="Arial"/>
                <a:cs typeface="Arial"/>
              </a:rPr>
              <a:t>производство</a:t>
            </a:r>
            <a:endParaRPr sz="1600" dirty="0">
              <a:latin typeface="Arial"/>
              <a:cs typeface="Arial"/>
            </a:endParaRPr>
          </a:p>
          <a:p>
            <a:pPr marL="675640" indent="-342900">
              <a:spcBef>
                <a:spcPts val="385"/>
              </a:spcBef>
              <a:buClr>
                <a:srgbClr val="007EDE"/>
              </a:buClr>
              <a:buFont typeface="Wingdings"/>
              <a:buChar char=""/>
              <a:tabLst>
                <a:tab pos="675640" algn="l"/>
                <a:tab pos="676275" algn="l"/>
              </a:tabLst>
            </a:pPr>
            <a:r>
              <a:rPr sz="1600" spc="-5" dirty="0">
                <a:latin typeface="Arial"/>
                <a:cs typeface="Arial"/>
              </a:rPr>
              <a:t>производство внутри</a:t>
            </a:r>
            <a:r>
              <a:rPr sz="1600" spc="20" dirty="0">
                <a:latin typeface="Arial"/>
                <a:cs typeface="Arial"/>
              </a:rPr>
              <a:t> </a:t>
            </a:r>
            <a:r>
              <a:rPr sz="1600" spc="-5" dirty="0">
                <a:latin typeface="Arial"/>
                <a:cs typeface="Arial"/>
              </a:rPr>
              <a:t>страны</a:t>
            </a:r>
            <a:endParaRPr sz="1600" dirty="0">
              <a:latin typeface="Arial"/>
              <a:cs typeface="Arial"/>
            </a:endParaRPr>
          </a:p>
          <a:p>
            <a:pPr marL="675640" indent="-342900">
              <a:spcBef>
                <a:spcPts val="380"/>
              </a:spcBef>
              <a:buClr>
                <a:srgbClr val="007EDE"/>
              </a:buClr>
              <a:buFont typeface="Wingdings"/>
              <a:buChar char=""/>
              <a:tabLst>
                <a:tab pos="675640" algn="l"/>
                <a:tab pos="676275" algn="l"/>
              </a:tabLst>
            </a:pPr>
            <a:r>
              <a:rPr sz="1600" spc="-5" dirty="0">
                <a:latin typeface="Arial"/>
                <a:cs typeface="Arial"/>
              </a:rPr>
              <a:t>распределение роялти (прибыли), налоговые</a:t>
            </a:r>
            <a:r>
              <a:rPr sz="1600" spc="90" dirty="0">
                <a:latin typeface="Arial"/>
                <a:cs typeface="Arial"/>
              </a:rPr>
              <a:t> </a:t>
            </a:r>
            <a:r>
              <a:rPr sz="1600" spc="-5" dirty="0">
                <a:latin typeface="Arial"/>
                <a:cs typeface="Arial"/>
              </a:rPr>
              <a:t>поступления</a:t>
            </a:r>
            <a:endParaRPr sz="1600" dirty="0">
              <a:latin typeface="Arial"/>
              <a:cs typeface="Arial"/>
            </a:endParaRPr>
          </a:p>
          <a:p>
            <a:pPr marL="675640" indent="-342900">
              <a:spcBef>
                <a:spcPts val="384"/>
              </a:spcBef>
              <a:buClr>
                <a:srgbClr val="007EDE"/>
              </a:buClr>
              <a:buFont typeface="Wingdings"/>
              <a:buChar char=""/>
              <a:tabLst>
                <a:tab pos="675640" algn="l"/>
                <a:tab pos="676275" algn="l"/>
              </a:tabLst>
            </a:pPr>
            <a:r>
              <a:rPr sz="1600" spc="-5" dirty="0">
                <a:latin typeface="Arial"/>
                <a:cs typeface="Arial"/>
              </a:rPr>
              <a:t>ограничения по экспорту и</a:t>
            </a:r>
            <a:r>
              <a:rPr sz="1600" spc="25" dirty="0">
                <a:latin typeface="Arial"/>
                <a:cs typeface="Arial"/>
              </a:rPr>
              <a:t> </a:t>
            </a:r>
            <a:r>
              <a:rPr sz="1600" dirty="0">
                <a:latin typeface="Arial"/>
                <a:cs typeface="Arial"/>
              </a:rPr>
              <a:t>т.п.</a:t>
            </a:r>
          </a:p>
          <a:p>
            <a:pPr marL="12700" marR="1216660">
              <a:spcBef>
                <a:spcPts val="420"/>
              </a:spcBef>
            </a:pPr>
            <a:r>
              <a:rPr sz="1800" dirty="0">
                <a:latin typeface="Arial"/>
                <a:cs typeface="Arial"/>
              </a:rPr>
              <a:t>При наличии таких </a:t>
            </a:r>
            <a:r>
              <a:rPr sz="1800" spc="-5" dirty="0">
                <a:latin typeface="Arial"/>
                <a:cs typeface="Arial"/>
              </a:rPr>
              <a:t>ограничений, соответствующие  условия следует отразить в политике </a:t>
            </a:r>
            <a:r>
              <a:rPr sz="1800" dirty="0">
                <a:latin typeface="Arial"/>
                <a:cs typeface="Arial"/>
              </a:rPr>
              <a:t>по ИС</a:t>
            </a:r>
            <a:r>
              <a:rPr sz="1800" spc="85" dirty="0">
                <a:latin typeface="Arial"/>
                <a:cs typeface="Arial"/>
              </a:rPr>
              <a:t> </a:t>
            </a:r>
            <a:r>
              <a:rPr sz="1800" spc="-5" dirty="0">
                <a:latin typeface="Arial"/>
                <a:cs typeface="Arial"/>
              </a:rPr>
              <a:t>организации</a:t>
            </a:r>
            <a:endParaRPr sz="1800" dirty="0">
              <a:latin typeface="Arial"/>
              <a:cs typeface="Arial"/>
            </a:endParaRPr>
          </a:p>
        </p:txBody>
      </p:sp>
    </p:spTree>
    <p:extLst>
      <p:ext uri="{BB962C8B-B14F-4D97-AF65-F5344CB8AC3E}">
        <p14:creationId xmlns:p14="http://schemas.microsoft.com/office/powerpoint/2010/main" xmlns="" val="1700756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827584" y="1124744"/>
            <a:ext cx="7632848"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3"/>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3"/>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3"/>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3"/>
              </a:buBlip>
              <a:defRPr sz="2400">
                <a:solidFill>
                  <a:schemeClr val="tx1"/>
                </a:solidFill>
                <a:latin typeface="+mn-lt"/>
                <a:cs typeface="+mn-cs"/>
              </a:defRPr>
            </a:lvl5pPr>
            <a:lvl6pPr marL="2514600" indent="-228600" algn="l" rtl="0" fontAlgn="base">
              <a:spcBef>
                <a:spcPct val="20000"/>
              </a:spcBef>
              <a:spcAft>
                <a:spcPct val="0"/>
              </a:spcAft>
              <a:buBlip>
                <a:blip r:embed="rId3"/>
              </a:buBlip>
              <a:defRPr sz="2400">
                <a:solidFill>
                  <a:schemeClr val="tx1"/>
                </a:solidFill>
                <a:latin typeface="+mn-lt"/>
                <a:cs typeface="+mn-cs"/>
              </a:defRPr>
            </a:lvl6pPr>
            <a:lvl7pPr marL="2971800" indent="-228600" algn="l" rtl="0" fontAlgn="base">
              <a:spcBef>
                <a:spcPct val="20000"/>
              </a:spcBef>
              <a:spcAft>
                <a:spcPct val="0"/>
              </a:spcAft>
              <a:buBlip>
                <a:blip r:embed="rId3"/>
              </a:buBlip>
              <a:defRPr sz="2400">
                <a:solidFill>
                  <a:schemeClr val="tx1"/>
                </a:solidFill>
                <a:latin typeface="+mn-lt"/>
                <a:cs typeface="+mn-cs"/>
              </a:defRPr>
            </a:lvl7pPr>
            <a:lvl8pPr marL="3429000" indent="-228600" algn="l" rtl="0" fontAlgn="base">
              <a:spcBef>
                <a:spcPct val="20000"/>
              </a:spcBef>
              <a:spcAft>
                <a:spcPct val="0"/>
              </a:spcAft>
              <a:buBlip>
                <a:blip r:embed="rId3"/>
              </a:buBlip>
              <a:defRPr sz="2400">
                <a:solidFill>
                  <a:schemeClr val="tx1"/>
                </a:solidFill>
                <a:latin typeface="+mn-lt"/>
                <a:cs typeface="+mn-cs"/>
              </a:defRPr>
            </a:lvl8pPr>
            <a:lvl9pPr marL="3886200" indent="-228600" algn="l" rtl="0" fontAlgn="base">
              <a:spcBef>
                <a:spcPct val="20000"/>
              </a:spcBef>
              <a:spcAft>
                <a:spcPct val="0"/>
              </a:spcAft>
              <a:buBlip>
                <a:blip r:embed="rId3"/>
              </a:buBlip>
              <a:defRPr sz="2400">
                <a:solidFill>
                  <a:schemeClr val="tx1"/>
                </a:solidFill>
                <a:latin typeface="+mn-lt"/>
                <a:cs typeface="+mn-cs"/>
              </a:defRPr>
            </a:lvl9pPr>
          </a:lstStyle>
          <a:p>
            <a:pPr>
              <a:lnSpc>
                <a:spcPct val="150000"/>
              </a:lnSpc>
            </a:pPr>
            <a:r>
              <a:rPr lang="ru-RU" sz="3200" kern="0" dirty="0" smtClean="0"/>
              <a:t>Непрямые дивиденды: налоги, рабочие места, </a:t>
            </a:r>
            <a:r>
              <a:rPr lang="ru-RU" sz="3200" kern="0" dirty="0" err="1" smtClean="0"/>
              <a:t>импортозамещение</a:t>
            </a:r>
            <a:endParaRPr lang="ru-RU" sz="3200" kern="0" dirty="0" smtClean="0"/>
          </a:p>
          <a:p>
            <a:pPr>
              <a:lnSpc>
                <a:spcPct val="150000"/>
              </a:lnSpc>
            </a:pPr>
            <a:r>
              <a:rPr lang="ru-RU" sz="3200" kern="0" dirty="0" smtClean="0"/>
              <a:t>Свободное использование </a:t>
            </a:r>
            <a:r>
              <a:rPr lang="ru-RU" sz="3200" kern="0" dirty="0" err="1" smtClean="0"/>
              <a:t>госкорпорациями</a:t>
            </a:r>
            <a:endParaRPr lang="ru-RU" sz="3200" kern="0" dirty="0" smtClean="0"/>
          </a:p>
          <a:p>
            <a:pPr eaLnBrk="1" hangingPunct="1">
              <a:lnSpc>
                <a:spcPct val="150000"/>
              </a:lnSpc>
              <a:buFontTx/>
              <a:buNone/>
            </a:pPr>
            <a:endParaRPr lang="en-US" altLang="en-US" sz="3200" b="1" kern="0" dirty="0" smtClean="0"/>
          </a:p>
        </p:txBody>
      </p:sp>
    </p:spTree>
    <p:extLst>
      <p:ext uri="{BB962C8B-B14F-4D97-AF65-F5344CB8AC3E}">
        <p14:creationId xmlns:p14="http://schemas.microsoft.com/office/powerpoint/2010/main" xmlns="" val="269386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827584" y="1124744"/>
            <a:ext cx="7272287"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3"/>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3"/>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3"/>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3"/>
              </a:buBlip>
              <a:defRPr sz="2400">
                <a:solidFill>
                  <a:schemeClr val="tx1"/>
                </a:solidFill>
                <a:latin typeface="+mn-lt"/>
                <a:cs typeface="+mn-cs"/>
              </a:defRPr>
            </a:lvl5pPr>
            <a:lvl6pPr marL="2514600" indent="-228600" algn="l" rtl="0" fontAlgn="base">
              <a:spcBef>
                <a:spcPct val="20000"/>
              </a:spcBef>
              <a:spcAft>
                <a:spcPct val="0"/>
              </a:spcAft>
              <a:buBlip>
                <a:blip r:embed="rId3"/>
              </a:buBlip>
              <a:defRPr sz="2400">
                <a:solidFill>
                  <a:schemeClr val="tx1"/>
                </a:solidFill>
                <a:latin typeface="+mn-lt"/>
                <a:cs typeface="+mn-cs"/>
              </a:defRPr>
            </a:lvl6pPr>
            <a:lvl7pPr marL="2971800" indent="-228600" algn="l" rtl="0" fontAlgn="base">
              <a:spcBef>
                <a:spcPct val="20000"/>
              </a:spcBef>
              <a:spcAft>
                <a:spcPct val="0"/>
              </a:spcAft>
              <a:buBlip>
                <a:blip r:embed="rId3"/>
              </a:buBlip>
              <a:defRPr sz="2400">
                <a:solidFill>
                  <a:schemeClr val="tx1"/>
                </a:solidFill>
                <a:latin typeface="+mn-lt"/>
                <a:cs typeface="+mn-cs"/>
              </a:defRPr>
            </a:lvl7pPr>
            <a:lvl8pPr marL="3429000" indent="-228600" algn="l" rtl="0" fontAlgn="base">
              <a:spcBef>
                <a:spcPct val="20000"/>
              </a:spcBef>
              <a:spcAft>
                <a:spcPct val="0"/>
              </a:spcAft>
              <a:buBlip>
                <a:blip r:embed="rId3"/>
              </a:buBlip>
              <a:defRPr sz="2400">
                <a:solidFill>
                  <a:schemeClr val="tx1"/>
                </a:solidFill>
                <a:latin typeface="+mn-lt"/>
                <a:cs typeface="+mn-cs"/>
              </a:defRPr>
            </a:lvl8pPr>
            <a:lvl9pPr marL="3886200" indent="-228600" algn="l" rtl="0" fontAlgn="base">
              <a:spcBef>
                <a:spcPct val="20000"/>
              </a:spcBef>
              <a:spcAft>
                <a:spcPct val="0"/>
              </a:spcAft>
              <a:buBlip>
                <a:blip r:embed="rId3"/>
              </a:buBlip>
              <a:defRPr sz="2400">
                <a:solidFill>
                  <a:schemeClr val="tx1"/>
                </a:solidFill>
                <a:latin typeface="+mn-lt"/>
                <a:cs typeface="+mn-cs"/>
              </a:defRPr>
            </a:lvl9pPr>
          </a:lstStyle>
          <a:p>
            <a:pPr algn="just">
              <a:lnSpc>
                <a:spcPct val="150000"/>
              </a:lnSpc>
            </a:pPr>
            <a:r>
              <a:rPr lang="ru-RU" sz="3600" kern="0" dirty="0" smtClean="0"/>
              <a:t>Национальные интересы</a:t>
            </a:r>
          </a:p>
          <a:p>
            <a:pPr algn="just">
              <a:lnSpc>
                <a:spcPct val="150000"/>
              </a:lnSpc>
            </a:pPr>
            <a:r>
              <a:rPr lang="ru-RU" sz="3600" kern="0" dirty="0" smtClean="0"/>
              <a:t>Полноценное использование</a:t>
            </a:r>
          </a:p>
          <a:p>
            <a:pPr algn="just">
              <a:lnSpc>
                <a:spcPct val="150000"/>
              </a:lnSpc>
            </a:pPr>
            <a:r>
              <a:rPr lang="ru-RU" sz="3600" kern="0" dirty="0" smtClean="0"/>
              <a:t>Расширение производства</a:t>
            </a:r>
            <a:endParaRPr lang="en-US" sz="3600" kern="0" dirty="0" smtClean="0"/>
          </a:p>
          <a:p>
            <a:pPr eaLnBrk="1" hangingPunct="1">
              <a:lnSpc>
                <a:spcPct val="150000"/>
              </a:lnSpc>
              <a:buFontTx/>
              <a:buNone/>
            </a:pPr>
            <a:endParaRPr lang="en-US" altLang="en-US" sz="3600" b="1" kern="0" dirty="0" smtClean="0"/>
          </a:p>
        </p:txBody>
      </p:sp>
    </p:spTree>
    <p:extLst>
      <p:ext uri="{BB962C8B-B14F-4D97-AF65-F5344CB8AC3E}">
        <p14:creationId xmlns:p14="http://schemas.microsoft.com/office/powerpoint/2010/main" xmlns="" val="27646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ru-RU" sz="3400" b="1" dirty="0" smtClean="0">
                <a:ln w="1905"/>
                <a:solidFill>
                  <a:srgbClr val="002060"/>
                </a:solidFill>
                <a:effectLst>
                  <a:innerShdw blurRad="69850" dist="43180" dir="5400000">
                    <a:srgbClr val="000000">
                      <a:alpha val="65000"/>
                    </a:srgbClr>
                  </a:innerShdw>
                </a:effectLst>
              </a:rPr>
              <a:t>Вопрос №3</a:t>
            </a:r>
            <a:endParaRPr lang="en-US" sz="3400" b="1" dirty="0">
              <a:ln w="1905"/>
              <a:solidFill>
                <a:srgbClr val="00206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539552" y="2852936"/>
            <a:ext cx="8229600" cy="3071725"/>
          </a:xfrm>
        </p:spPr>
        <p:txBody>
          <a:bodyPr/>
          <a:lstStyle/>
          <a:p>
            <a:pPr>
              <a:spcBef>
                <a:spcPts val="1200"/>
              </a:spcBef>
              <a:spcAft>
                <a:spcPts val="1200"/>
              </a:spcAft>
            </a:pPr>
            <a:r>
              <a:rPr lang="ru-RU" sz="3600" dirty="0"/>
              <a:t>Допускается ли частное  финансирование определенных проектов?</a:t>
            </a:r>
            <a:endParaRPr lang="en-US" sz="3600" dirty="0"/>
          </a:p>
        </p:txBody>
      </p:sp>
      <p:pic>
        <p:nvPicPr>
          <p:cNvPr id="5" name="Picture 4" descr="D:\Users\henczel\AppData\Local\Microsoft\Windows\Temporary Internet Files\Content.IE5\JB75NBHN\interrogation[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19965"/>
            <a:ext cx="864096" cy="105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551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05839" y="1427385"/>
            <a:ext cx="178308" cy="1783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05839" y="1939450"/>
            <a:ext cx="178308" cy="17830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05839" y="2451513"/>
            <a:ext cx="178308" cy="17830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285852" y="1214422"/>
            <a:ext cx="6341110" cy="2888615"/>
          </a:xfrm>
          <a:prstGeom prst="rect">
            <a:avLst/>
          </a:prstGeom>
        </p:spPr>
        <p:txBody>
          <a:bodyPr vert="horz" wrap="square" lIns="0" tIns="0" rIns="0" bIns="0" rtlCol="0">
            <a:spAutoFit/>
          </a:bodyPr>
          <a:lstStyle/>
          <a:p>
            <a:pPr marL="12700" marR="1809750">
              <a:lnSpc>
                <a:spcPct val="168100"/>
              </a:lnSpc>
            </a:pPr>
            <a:r>
              <a:rPr sz="2000" dirty="0">
                <a:latin typeface="Arial"/>
                <a:cs typeface="Arial"/>
              </a:rPr>
              <a:t>Возможно ли такое</a:t>
            </a:r>
            <a:r>
              <a:rPr sz="2000" spc="-140" dirty="0">
                <a:latin typeface="Arial"/>
                <a:cs typeface="Arial"/>
              </a:rPr>
              <a:t> </a:t>
            </a:r>
            <a:r>
              <a:rPr sz="2000" dirty="0">
                <a:latin typeface="Arial"/>
                <a:cs typeface="Arial"/>
              </a:rPr>
              <a:t>финансирование?  При каких</a:t>
            </a:r>
            <a:r>
              <a:rPr sz="2000" spc="-130" dirty="0">
                <a:latin typeface="Arial"/>
                <a:cs typeface="Arial"/>
              </a:rPr>
              <a:t> </a:t>
            </a:r>
            <a:r>
              <a:rPr sz="2000" dirty="0">
                <a:latin typeface="Arial"/>
                <a:cs typeface="Arial"/>
              </a:rPr>
              <a:t>условиях?</a:t>
            </a:r>
            <a:endParaRPr sz="2000">
              <a:latin typeface="Arial"/>
              <a:cs typeface="Arial"/>
            </a:endParaRPr>
          </a:p>
          <a:p>
            <a:pPr marL="12700">
              <a:spcBef>
                <a:spcPts val="1630"/>
              </a:spcBef>
            </a:pPr>
            <a:r>
              <a:rPr sz="2000" spc="-500" dirty="0">
                <a:latin typeface="Times New Roman"/>
                <a:cs typeface="Times New Roman"/>
              </a:rPr>
              <a:t> </a:t>
            </a:r>
            <a:r>
              <a:rPr sz="2000" spc="-5" dirty="0">
                <a:latin typeface="Arial"/>
                <a:cs typeface="Arial"/>
              </a:rPr>
              <a:t>Влияние</a:t>
            </a:r>
            <a:r>
              <a:rPr sz="2000" spc="-85" dirty="0">
                <a:latin typeface="Arial"/>
                <a:cs typeface="Arial"/>
              </a:rPr>
              <a:t> </a:t>
            </a:r>
            <a:r>
              <a:rPr sz="2000" dirty="0">
                <a:latin typeface="Arial"/>
                <a:cs typeface="Arial"/>
              </a:rPr>
              <a:t>на:</a:t>
            </a:r>
            <a:endParaRPr sz="2000">
              <a:latin typeface="Arial"/>
              <a:cs typeface="Arial"/>
            </a:endParaRPr>
          </a:p>
          <a:p>
            <a:pPr marL="675640" marR="5080" indent="-342900">
              <a:spcBef>
                <a:spcPts val="480"/>
              </a:spcBef>
              <a:buClr>
                <a:srgbClr val="007EDE"/>
              </a:buClr>
              <a:buFont typeface="Wingdings"/>
              <a:buChar char=""/>
              <a:tabLst>
                <a:tab pos="675640" algn="l"/>
                <a:tab pos="676275" algn="l"/>
              </a:tabLst>
            </a:pPr>
            <a:r>
              <a:rPr sz="2000" dirty="0">
                <a:latin typeface="Arial"/>
                <a:cs typeface="Arial"/>
              </a:rPr>
              <a:t>Принадлежность </a:t>
            </a:r>
            <a:r>
              <a:rPr sz="2000" spc="-5" dirty="0">
                <a:latin typeface="Arial"/>
                <a:cs typeface="Arial"/>
              </a:rPr>
              <a:t>прав </a:t>
            </a:r>
            <a:r>
              <a:rPr sz="2000" dirty="0">
                <a:latin typeface="Arial"/>
                <a:cs typeface="Arial"/>
              </a:rPr>
              <a:t>на ИС (</a:t>
            </a:r>
            <a:r>
              <a:rPr sz="2000" i="1" dirty="0">
                <a:latin typeface="Arial"/>
                <a:cs typeface="Arial"/>
              </a:rPr>
              <a:t>одной из</a:t>
            </a:r>
            <a:r>
              <a:rPr sz="2000" i="1" spc="-170" dirty="0">
                <a:latin typeface="Arial"/>
                <a:cs typeface="Arial"/>
              </a:rPr>
              <a:t> </a:t>
            </a:r>
            <a:r>
              <a:rPr sz="2000" i="1" dirty="0">
                <a:latin typeface="Arial"/>
                <a:cs typeface="Arial"/>
              </a:rPr>
              <a:t>сторон,  совместно, возможность использования на  лицензионной основе и</a:t>
            </a:r>
            <a:r>
              <a:rPr sz="2000" i="1" spc="-125" dirty="0">
                <a:latin typeface="Arial"/>
                <a:cs typeface="Arial"/>
              </a:rPr>
              <a:t> </a:t>
            </a:r>
            <a:r>
              <a:rPr sz="2000" i="1" spc="-5" dirty="0">
                <a:latin typeface="Arial"/>
                <a:cs typeface="Arial"/>
              </a:rPr>
              <a:t>т.п.</a:t>
            </a:r>
            <a:r>
              <a:rPr sz="2000" spc="-5" dirty="0">
                <a:latin typeface="Arial"/>
                <a:cs typeface="Arial"/>
              </a:rPr>
              <a:t>)</a:t>
            </a:r>
            <a:endParaRPr sz="2000">
              <a:latin typeface="Arial"/>
              <a:cs typeface="Arial"/>
            </a:endParaRPr>
          </a:p>
          <a:p>
            <a:pPr marL="675640" indent="-342900">
              <a:spcBef>
                <a:spcPts val="480"/>
              </a:spcBef>
              <a:buClr>
                <a:srgbClr val="007EDE"/>
              </a:buClr>
              <a:buFont typeface="Wingdings"/>
              <a:buChar char=""/>
              <a:tabLst>
                <a:tab pos="675640" algn="l"/>
                <a:tab pos="676275" algn="l"/>
              </a:tabLst>
            </a:pPr>
            <a:r>
              <a:rPr sz="2000" dirty="0">
                <a:latin typeface="Arial"/>
                <a:cs typeface="Arial"/>
              </a:rPr>
              <a:t>Распределение доходов от</a:t>
            </a:r>
            <a:r>
              <a:rPr sz="2000" spc="-140" dirty="0">
                <a:latin typeface="Arial"/>
                <a:cs typeface="Arial"/>
              </a:rPr>
              <a:t> </a:t>
            </a:r>
            <a:r>
              <a:rPr sz="2000" dirty="0">
                <a:latin typeface="Arial"/>
                <a:cs typeface="Arial"/>
              </a:rPr>
              <a:t>использования</a:t>
            </a:r>
            <a:endParaRPr sz="2000">
              <a:latin typeface="Arial"/>
              <a:cs typeface="Arial"/>
            </a:endParaRPr>
          </a:p>
        </p:txBody>
      </p:sp>
      <p:sp>
        <p:nvSpPr>
          <p:cNvPr id="7" name="object 7"/>
          <p:cNvSpPr txBox="1"/>
          <p:nvPr/>
        </p:nvSpPr>
        <p:spPr>
          <a:xfrm>
            <a:off x="611555" y="4695961"/>
            <a:ext cx="7920990" cy="711733"/>
          </a:xfrm>
          <a:prstGeom prst="rect">
            <a:avLst/>
          </a:prstGeom>
          <a:solidFill>
            <a:srgbClr val="BADFE2"/>
          </a:solidFill>
          <a:ln w="9525">
            <a:solidFill>
              <a:srgbClr val="006699"/>
            </a:solidFill>
          </a:ln>
        </p:spPr>
        <p:txBody>
          <a:bodyPr vert="horz" wrap="square" lIns="0" tIns="34290" rIns="0" bIns="0" rtlCol="0">
            <a:spAutoFit/>
          </a:bodyPr>
          <a:lstStyle/>
          <a:p>
            <a:pPr marL="86360" marR="683260">
              <a:spcBef>
                <a:spcPts val="270"/>
              </a:spcBef>
            </a:pPr>
            <a:r>
              <a:rPr sz="2200" spc="-5" dirty="0">
                <a:latin typeface="Arial"/>
                <a:cs typeface="Arial"/>
              </a:rPr>
              <a:t>Необходимо четко определить условия в договоре со  спонсором, чтобы избежать последующих</a:t>
            </a:r>
            <a:r>
              <a:rPr sz="2200" spc="130" dirty="0">
                <a:latin typeface="Arial"/>
                <a:cs typeface="Arial"/>
              </a:rPr>
              <a:t> </a:t>
            </a:r>
            <a:r>
              <a:rPr sz="2200" spc="-5" dirty="0">
                <a:latin typeface="Arial"/>
                <a:cs typeface="Arial"/>
              </a:rPr>
              <a:t>конфликтов</a:t>
            </a:r>
            <a:endParaRPr sz="2200">
              <a:latin typeface="Arial"/>
              <a:cs typeface="Arial"/>
            </a:endParaRPr>
          </a:p>
        </p:txBody>
      </p:sp>
    </p:spTree>
    <p:extLst>
      <p:ext uri="{BB962C8B-B14F-4D97-AF65-F5344CB8AC3E}">
        <p14:creationId xmlns:p14="http://schemas.microsoft.com/office/powerpoint/2010/main" xmlns="" val="4036224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ru-RU" sz="3400" b="1" dirty="0" smtClean="0">
                <a:ln w="1905"/>
                <a:solidFill>
                  <a:srgbClr val="002060"/>
                </a:solidFill>
                <a:effectLst>
                  <a:innerShdw blurRad="69850" dist="43180" dir="5400000">
                    <a:srgbClr val="000000">
                      <a:alpha val="65000"/>
                    </a:srgbClr>
                  </a:innerShdw>
                </a:effectLst>
              </a:rPr>
              <a:t>Вопрос </a:t>
            </a:r>
            <a:r>
              <a:rPr lang="ru-RU" sz="3400" b="1" dirty="0" smtClean="0">
                <a:ln w="1905"/>
                <a:solidFill>
                  <a:srgbClr val="002060"/>
                </a:solidFill>
                <a:effectLst>
                  <a:innerShdw blurRad="69850" dist="43180" dir="5400000">
                    <a:srgbClr val="000000">
                      <a:alpha val="65000"/>
                    </a:srgbClr>
                  </a:innerShdw>
                </a:effectLst>
              </a:rPr>
              <a:t>№</a:t>
            </a:r>
            <a:r>
              <a:rPr lang="en-US" sz="3400" b="1" dirty="0" smtClean="0">
                <a:ln w="1905"/>
                <a:solidFill>
                  <a:srgbClr val="002060"/>
                </a:solidFill>
                <a:effectLst>
                  <a:innerShdw blurRad="69850" dist="43180" dir="5400000">
                    <a:srgbClr val="000000">
                      <a:alpha val="65000"/>
                    </a:srgbClr>
                  </a:innerShdw>
                </a:effectLst>
              </a:rPr>
              <a:t>4</a:t>
            </a:r>
            <a:endParaRPr lang="en-US" sz="3400" b="1" dirty="0">
              <a:ln w="1905"/>
              <a:solidFill>
                <a:srgbClr val="00206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539552" y="2852936"/>
            <a:ext cx="8175852" cy="3071725"/>
          </a:xfrm>
        </p:spPr>
        <p:txBody>
          <a:bodyPr/>
          <a:lstStyle/>
          <a:p>
            <a:pPr>
              <a:spcBef>
                <a:spcPts val="1200"/>
              </a:spcBef>
              <a:spcAft>
                <a:spcPts val="1200"/>
              </a:spcAft>
            </a:pPr>
            <a:r>
              <a:rPr lang="ru-RU" sz="3200" dirty="0" smtClean="0"/>
              <a:t>Каковы процедуры по управлению ИС</a:t>
            </a:r>
            <a:r>
              <a:rPr lang="en-US" sz="3200" dirty="0" smtClean="0"/>
              <a:t>?</a:t>
            </a:r>
            <a:endParaRPr lang="en-US" sz="3200" dirty="0"/>
          </a:p>
        </p:txBody>
      </p:sp>
      <p:pic>
        <p:nvPicPr>
          <p:cNvPr id="5" name="Picture 4" descr="D:\Users\henczel\AppData\Local\Microsoft\Windows\Temporary Internet Files\Content.IE5\JB75NBHN\interrogation[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19965"/>
            <a:ext cx="864096" cy="105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551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0"/>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rot="16200000">
            <a:off x="915312" y="-1676657"/>
            <a:ext cx="6862752" cy="10206559"/>
          </a:xfrm>
        </p:spPr>
      </p:pic>
    </p:spTree>
    <p:extLst>
      <p:ext uri="{BB962C8B-B14F-4D97-AF65-F5344CB8AC3E}">
        <p14:creationId xmlns:p14="http://schemas.microsoft.com/office/powerpoint/2010/main" xmlns="" val="3537212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827584" y="755658"/>
            <a:ext cx="7272287"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3"/>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3"/>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3"/>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3"/>
              </a:buBlip>
              <a:defRPr sz="2400">
                <a:solidFill>
                  <a:schemeClr val="tx1"/>
                </a:solidFill>
                <a:latin typeface="+mn-lt"/>
                <a:cs typeface="+mn-cs"/>
              </a:defRPr>
            </a:lvl5pPr>
            <a:lvl6pPr marL="2514600" indent="-228600" algn="l" rtl="0" fontAlgn="base">
              <a:spcBef>
                <a:spcPct val="20000"/>
              </a:spcBef>
              <a:spcAft>
                <a:spcPct val="0"/>
              </a:spcAft>
              <a:buBlip>
                <a:blip r:embed="rId3"/>
              </a:buBlip>
              <a:defRPr sz="2400">
                <a:solidFill>
                  <a:schemeClr val="tx1"/>
                </a:solidFill>
                <a:latin typeface="+mn-lt"/>
                <a:cs typeface="+mn-cs"/>
              </a:defRPr>
            </a:lvl6pPr>
            <a:lvl7pPr marL="2971800" indent="-228600" algn="l" rtl="0" fontAlgn="base">
              <a:spcBef>
                <a:spcPct val="20000"/>
              </a:spcBef>
              <a:spcAft>
                <a:spcPct val="0"/>
              </a:spcAft>
              <a:buBlip>
                <a:blip r:embed="rId3"/>
              </a:buBlip>
              <a:defRPr sz="2400">
                <a:solidFill>
                  <a:schemeClr val="tx1"/>
                </a:solidFill>
                <a:latin typeface="+mn-lt"/>
                <a:cs typeface="+mn-cs"/>
              </a:defRPr>
            </a:lvl7pPr>
            <a:lvl8pPr marL="3429000" indent="-228600" algn="l" rtl="0" fontAlgn="base">
              <a:spcBef>
                <a:spcPct val="20000"/>
              </a:spcBef>
              <a:spcAft>
                <a:spcPct val="0"/>
              </a:spcAft>
              <a:buBlip>
                <a:blip r:embed="rId3"/>
              </a:buBlip>
              <a:defRPr sz="2400">
                <a:solidFill>
                  <a:schemeClr val="tx1"/>
                </a:solidFill>
                <a:latin typeface="+mn-lt"/>
                <a:cs typeface="+mn-cs"/>
              </a:defRPr>
            </a:lvl8pPr>
            <a:lvl9pPr marL="3886200" indent="-228600" algn="l" rtl="0" fontAlgn="base">
              <a:spcBef>
                <a:spcPct val="20000"/>
              </a:spcBef>
              <a:spcAft>
                <a:spcPct val="0"/>
              </a:spcAft>
              <a:buBlip>
                <a:blip r:embed="rId3"/>
              </a:buBlip>
              <a:defRPr sz="2400">
                <a:solidFill>
                  <a:schemeClr val="tx1"/>
                </a:solidFill>
                <a:latin typeface="+mn-lt"/>
                <a:cs typeface="+mn-cs"/>
              </a:defRPr>
            </a:lvl9pPr>
          </a:lstStyle>
          <a:p>
            <a:pPr algn="just">
              <a:lnSpc>
                <a:spcPct val="150000"/>
              </a:lnSpc>
            </a:pPr>
            <a:r>
              <a:rPr lang="ru-RU" sz="2800" kern="0" dirty="0" smtClean="0"/>
              <a:t>Риски неопределенности</a:t>
            </a:r>
          </a:p>
          <a:p>
            <a:pPr lvl="1" algn="just">
              <a:lnSpc>
                <a:spcPct val="150000"/>
              </a:lnSpc>
            </a:pPr>
            <a:r>
              <a:rPr lang="ru-RU" sz="2800" kern="0" dirty="0" smtClean="0"/>
              <a:t>Потеря ИС</a:t>
            </a:r>
          </a:p>
          <a:p>
            <a:pPr lvl="1" algn="just">
              <a:lnSpc>
                <a:spcPct val="150000"/>
              </a:lnSpc>
            </a:pPr>
            <a:r>
              <a:rPr lang="ru-RU" sz="2800" kern="0" dirty="0" smtClean="0"/>
              <a:t>Потеря возможности ИС</a:t>
            </a:r>
          </a:p>
          <a:p>
            <a:pPr lvl="1" algn="just">
              <a:lnSpc>
                <a:spcPct val="150000"/>
              </a:lnSpc>
            </a:pPr>
            <a:r>
              <a:rPr lang="ru-RU" sz="2800" kern="0" dirty="0" smtClean="0"/>
              <a:t>Неопределенность </a:t>
            </a:r>
            <a:r>
              <a:rPr lang="ru-RU" sz="2800" kern="0" dirty="0" err="1" smtClean="0"/>
              <a:t>правообладания</a:t>
            </a:r>
            <a:endParaRPr lang="ru-RU" sz="2800" kern="0" dirty="0" smtClean="0"/>
          </a:p>
          <a:p>
            <a:pPr lvl="1" algn="just">
              <a:lnSpc>
                <a:spcPct val="150000"/>
              </a:lnSpc>
            </a:pPr>
            <a:r>
              <a:rPr lang="ru-RU" sz="2800" kern="0" dirty="0" smtClean="0"/>
              <a:t>Дублирование исследований</a:t>
            </a:r>
          </a:p>
          <a:p>
            <a:pPr lvl="1" algn="just">
              <a:lnSpc>
                <a:spcPct val="150000"/>
              </a:lnSpc>
            </a:pPr>
            <a:r>
              <a:rPr lang="ru-RU" sz="2800" kern="0" dirty="0" smtClean="0"/>
              <a:t>Потеря потенциальной прибыли</a:t>
            </a:r>
            <a:endParaRPr lang="ru-RU" sz="2800" kern="0" dirty="0" smtClean="0"/>
          </a:p>
          <a:p>
            <a:pPr eaLnBrk="1" hangingPunct="1">
              <a:lnSpc>
                <a:spcPct val="150000"/>
              </a:lnSpc>
              <a:buFontTx/>
              <a:buNone/>
            </a:pPr>
            <a:endParaRPr lang="en-US" altLang="en-US" sz="2800" b="1" kern="0" dirty="0" smtClean="0"/>
          </a:p>
        </p:txBody>
      </p:sp>
    </p:spTree>
    <p:extLst>
      <p:ext uri="{BB962C8B-B14F-4D97-AF65-F5344CB8AC3E}">
        <p14:creationId xmlns:p14="http://schemas.microsoft.com/office/powerpoint/2010/main" xmlns="" val="27646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p:cNvGrpSpPr>
            <a:grpSpLocks/>
          </p:cNvGrpSpPr>
          <p:nvPr/>
        </p:nvGrpSpPr>
        <p:grpSpPr bwMode="auto">
          <a:xfrm>
            <a:off x="2857488" y="857232"/>
            <a:ext cx="6143668" cy="5000660"/>
            <a:chOff x="1248" y="240"/>
            <a:chExt cx="4176" cy="3600"/>
          </a:xfrm>
        </p:grpSpPr>
        <p:sp>
          <p:nvSpPr>
            <p:cNvPr id="5" name="Pyr1"/>
            <p:cNvSpPr>
              <a:spLocks noEditPoints="1" noChangeArrowheads="1"/>
            </p:cNvSpPr>
            <p:nvPr/>
          </p:nvSpPr>
          <p:spPr bwMode="auto">
            <a:xfrm>
              <a:off x="2873"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006600"/>
            </a:solidFill>
            <a:ln w="9525">
              <a:solidFill>
                <a:srgbClr val="33CC33"/>
              </a:solidFill>
              <a:miter lim="800000"/>
              <a:headEnd/>
              <a:tailEnd/>
            </a:ln>
          </p:spPr>
          <p:txBody>
            <a:bodyPr anchor="ct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eaLnBrk="1" hangingPunct="1">
                <a:spcBef>
                  <a:spcPct val="50000"/>
                </a:spcBef>
                <a:buFontTx/>
                <a:buNone/>
              </a:pPr>
              <a:r>
                <a:rPr lang="en-US" altLang="en-US" sz="3600" b="1" dirty="0"/>
                <a:t> </a:t>
              </a:r>
              <a:r>
                <a:rPr lang="en-US" altLang="en-US" sz="3600" b="1" dirty="0" smtClean="0">
                  <a:solidFill>
                    <a:srgbClr val="FF0000"/>
                  </a:solidFill>
                </a:rPr>
                <a:t>$</a:t>
              </a:r>
              <a:endParaRPr lang="en-US" altLang="en-US" sz="3600" b="1" dirty="0">
                <a:solidFill>
                  <a:srgbClr val="FF0000"/>
                </a:solidFill>
              </a:endParaRPr>
            </a:p>
          </p:txBody>
        </p:sp>
        <p:sp>
          <p:nvSpPr>
            <p:cNvPr id="6" name="Pyr2"/>
            <p:cNvSpPr>
              <a:spLocks noEditPoints="1" noChangeArrowheads="1"/>
            </p:cNvSpPr>
            <p:nvPr/>
          </p:nvSpPr>
          <p:spPr bwMode="auto">
            <a:xfrm>
              <a:off x="2331" y="1050"/>
              <a:ext cx="2015" cy="936"/>
            </a:xfrm>
            <a:custGeom>
              <a:avLst/>
              <a:gdLst>
                <a:gd name="T0" fmla="*/ 0 w 21600"/>
                <a:gd name="T1" fmla="*/ 0 h 21600"/>
                <a:gd name="T2" fmla="*/ 1 w 21600"/>
                <a:gd name="T3" fmla="*/ 0 h 21600"/>
                <a:gd name="T4" fmla="*/ 2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33CC33"/>
            </a:solidFill>
            <a:ln w="9525">
              <a:solidFill>
                <a:srgbClr val="000000"/>
              </a:solidFill>
              <a:miter lim="800000"/>
              <a:headEnd/>
              <a:tailEnd/>
            </a:ln>
          </p:spPr>
          <p:txBody>
            <a:bodyPr wrap="none" anchor="ct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algn="ctr" eaLnBrk="1" hangingPunct="1">
                <a:spcBef>
                  <a:spcPct val="50000"/>
                </a:spcBef>
                <a:buFontTx/>
                <a:buNone/>
              </a:pPr>
              <a:r>
                <a:rPr lang="ru-RU" altLang="en-US" sz="2000" b="1" dirty="0" smtClean="0"/>
                <a:t>ПРЕДЛОЖНИЕ</a:t>
              </a:r>
              <a:endParaRPr lang="en-US" altLang="en-US" sz="1600" b="1" dirty="0"/>
            </a:p>
          </p:txBody>
        </p:sp>
        <p:sp>
          <p:nvSpPr>
            <p:cNvPr id="7" name="Pyr3"/>
            <p:cNvSpPr>
              <a:spLocks noEditPoints="1" noChangeArrowheads="1"/>
            </p:cNvSpPr>
            <p:nvPr/>
          </p:nvSpPr>
          <p:spPr bwMode="auto">
            <a:xfrm>
              <a:off x="1795" y="1974"/>
              <a:ext cx="3087" cy="935"/>
            </a:xfrm>
            <a:custGeom>
              <a:avLst/>
              <a:gdLst>
                <a:gd name="T0" fmla="*/ 2 w 21600"/>
                <a:gd name="T1" fmla="*/ 0 h 21600"/>
                <a:gd name="T2" fmla="*/ 7 w 21600"/>
                <a:gd name="T3" fmla="*/ 0 h 21600"/>
                <a:gd name="T4" fmla="*/ 9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66FF33"/>
            </a:solidFill>
            <a:ln w="9525">
              <a:solidFill>
                <a:srgbClr val="000000"/>
              </a:solidFill>
              <a:miter lim="800000"/>
              <a:headEnd/>
              <a:tailEnd/>
            </a:ln>
          </p:spPr>
          <p:txBody>
            <a:bodyPr anchor="ct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eaLnBrk="1" hangingPunct="1">
                <a:spcBef>
                  <a:spcPct val="50000"/>
                </a:spcBef>
                <a:buFontTx/>
                <a:buNone/>
              </a:pPr>
              <a:r>
                <a:rPr lang="ru-RU" altLang="en-US" b="1" dirty="0" smtClean="0"/>
                <a:t> </a:t>
              </a:r>
              <a:r>
                <a:rPr lang="ru-RU" altLang="en-US" b="1" dirty="0" smtClean="0"/>
                <a:t>    ОЦЕНКА</a:t>
              </a:r>
              <a:endParaRPr lang="en-US" altLang="en-US" b="1" dirty="0"/>
            </a:p>
          </p:txBody>
        </p:sp>
        <p:sp>
          <p:nvSpPr>
            <p:cNvPr id="8" name="Pyr4"/>
            <p:cNvSpPr>
              <a:spLocks noEditPoints="1" noChangeArrowheads="1"/>
            </p:cNvSpPr>
            <p:nvPr/>
          </p:nvSpPr>
          <p:spPr bwMode="auto">
            <a:xfrm>
              <a:off x="1248" y="2904"/>
              <a:ext cx="4176" cy="936"/>
            </a:xfrm>
            <a:custGeom>
              <a:avLst/>
              <a:gdLst>
                <a:gd name="T0" fmla="*/ 4 w 21600"/>
                <a:gd name="T1" fmla="*/ 0 h 21600"/>
                <a:gd name="T2" fmla="*/ 26 w 21600"/>
                <a:gd name="T3" fmla="*/ 0 h 21600"/>
                <a:gd name="T4" fmla="*/ 3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99FF33"/>
            </a:solidFill>
            <a:ln w="9525">
              <a:solidFill>
                <a:srgbClr val="000000"/>
              </a:solidFill>
              <a:miter lim="800000"/>
              <a:headEnd/>
              <a:tailEnd/>
            </a:ln>
          </p:spPr>
          <p:txBody>
            <a:bodyPr/>
            <a:lstStyle>
              <a:lvl1pPr eaLnBrk="0" hangingPunct="0">
                <a:spcBef>
                  <a:spcPct val="20000"/>
                </a:spcBef>
                <a:buBlip>
                  <a:blip r:embed="rId2"/>
                </a:buBlip>
                <a:defRPr sz="2400">
                  <a:solidFill>
                    <a:schemeClr val="tx1"/>
                  </a:solidFill>
                  <a:latin typeface="Arial" charset="0"/>
                  <a:cs typeface="Arial" charset="0"/>
                </a:defRPr>
              </a:lvl1pPr>
              <a:lvl2pPr marL="742950" indent="-285750" eaLnBrk="0" hangingPunct="0">
                <a:spcBef>
                  <a:spcPct val="20000"/>
                </a:spcBef>
                <a:buBlip>
                  <a:blip r:embed="rId2"/>
                </a:buBlip>
                <a:defRPr sz="2400">
                  <a:solidFill>
                    <a:schemeClr val="tx1"/>
                  </a:solidFill>
                  <a:latin typeface="Arial" charset="0"/>
                  <a:cs typeface="Arial" charset="0"/>
                </a:defRPr>
              </a:lvl2pPr>
              <a:lvl3pPr marL="1143000" indent="-228600" eaLnBrk="0" hangingPunct="0">
                <a:spcBef>
                  <a:spcPct val="20000"/>
                </a:spcBef>
                <a:buBlip>
                  <a:blip r:embed="rId2"/>
                </a:buBlip>
                <a:defRPr sz="2400">
                  <a:solidFill>
                    <a:schemeClr val="tx1"/>
                  </a:solidFill>
                  <a:latin typeface="Arial" charset="0"/>
                  <a:cs typeface="Arial" charset="0"/>
                </a:defRPr>
              </a:lvl3pPr>
              <a:lvl4pPr marL="1600200" indent="-228600" eaLnBrk="0" hangingPunct="0">
                <a:spcBef>
                  <a:spcPct val="20000"/>
                </a:spcBef>
                <a:buBlip>
                  <a:blip r:embed="rId2"/>
                </a:buBlip>
                <a:defRPr sz="2400">
                  <a:solidFill>
                    <a:schemeClr val="tx1"/>
                  </a:solidFill>
                  <a:latin typeface="Arial" charset="0"/>
                  <a:cs typeface="Arial" charset="0"/>
                </a:defRPr>
              </a:lvl4pPr>
              <a:lvl5pPr marL="2057400" indent="-228600" eaLnBrk="0" hangingPunct="0">
                <a:spcBef>
                  <a:spcPct val="20000"/>
                </a:spcBef>
                <a:buBlip>
                  <a:blip r:embed="rId2"/>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2"/>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2"/>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2"/>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2"/>
                </a:buBlip>
                <a:defRPr sz="2400">
                  <a:solidFill>
                    <a:schemeClr val="tx1"/>
                  </a:solidFill>
                  <a:latin typeface="Arial" charset="0"/>
                  <a:cs typeface="Arial" charset="0"/>
                </a:defRPr>
              </a:lvl9pPr>
            </a:lstStyle>
            <a:p>
              <a:pPr eaLnBrk="1" hangingPunct="1">
                <a:spcBef>
                  <a:spcPct val="50000"/>
                </a:spcBef>
                <a:buFontTx/>
                <a:buNone/>
              </a:pPr>
              <a:endParaRPr lang="ru-RU" altLang="en-US" sz="1600" b="1" dirty="0"/>
            </a:p>
            <a:p>
              <a:pPr algn="ctr" eaLnBrk="1" hangingPunct="1">
                <a:spcBef>
                  <a:spcPct val="50000"/>
                </a:spcBef>
                <a:buFontTx/>
                <a:buNone/>
              </a:pPr>
              <a:r>
                <a:rPr lang="ru-RU" altLang="en-US" b="1" dirty="0" smtClean="0"/>
                <a:t>   РАСКРЫТИЕ</a:t>
              </a:r>
              <a:endParaRPr lang="en-US" altLang="en-US" sz="1600" b="1" dirty="0"/>
            </a:p>
          </p:txBody>
        </p:sp>
      </p:grpSp>
      <p:sp>
        <p:nvSpPr>
          <p:cNvPr id="9" name="Rectangle 5"/>
          <p:cNvSpPr txBox="1">
            <a:spLocks noChangeArrowheads="1"/>
          </p:cNvSpPr>
          <p:nvPr/>
        </p:nvSpPr>
        <p:spPr bwMode="auto">
          <a:xfrm>
            <a:off x="357158" y="500042"/>
            <a:ext cx="4857784" cy="435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Blip>
                <a:blip r:embed="rId2"/>
              </a:buBlip>
              <a:tabLst/>
              <a:defRPr/>
            </a:pPr>
            <a:r>
              <a:rPr kumimoji="0" lang="ru-RU" altLang="en-US" sz="2800" b="1" i="0" u="none" strike="noStrike" kern="0" cap="none" spc="0" normalizeH="0" baseline="0" noProof="0" dirty="0" smtClean="0">
                <a:ln>
                  <a:noFill/>
                </a:ln>
                <a:solidFill>
                  <a:schemeClr val="tx1"/>
                </a:solidFill>
                <a:effectLst/>
                <a:uLnTx/>
                <a:uFillTx/>
                <a:latin typeface="+mn-lt"/>
                <a:ea typeface="+mn-ea"/>
                <a:cs typeface="+mn-cs"/>
              </a:rPr>
              <a:t>Прозрачность процедур</a:t>
            </a:r>
            <a:endParaRPr kumimoji="0" lang="en-US" altLang="en-US" sz="2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Blip>
                <a:blip r:embed="rId2"/>
              </a:buBlip>
              <a:tabLst/>
              <a:defRPr/>
            </a:pPr>
            <a:r>
              <a:rPr kumimoji="0" lang="ru-RU" altLang="en-US" sz="2800" b="1" i="0" u="none" strike="noStrike" kern="0" cap="none" spc="0" normalizeH="0" baseline="0" noProof="0" dirty="0" smtClean="0">
                <a:ln>
                  <a:noFill/>
                </a:ln>
                <a:solidFill>
                  <a:schemeClr val="tx1"/>
                </a:solidFill>
                <a:effectLst/>
                <a:uLnTx/>
                <a:uFillTx/>
                <a:latin typeface="+mn-lt"/>
                <a:ea typeface="+mn-ea"/>
                <a:cs typeface="+mn-cs"/>
              </a:rPr>
              <a:t>Четыре ступени</a:t>
            </a:r>
            <a:endParaRPr kumimoji="0" lang="en-US" altLang="en-US" sz="2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base" latinLnBrk="0" hangingPunct="1">
              <a:lnSpc>
                <a:spcPct val="100000"/>
              </a:lnSpc>
              <a:spcBef>
                <a:spcPct val="20000"/>
              </a:spcBef>
              <a:spcAft>
                <a:spcPct val="0"/>
              </a:spcAft>
              <a:buClrTx/>
              <a:buSzTx/>
              <a:buFontTx/>
              <a:buBlip>
                <a:blip r:embed="rId2"/>
              </a:buBlip>
              <a:tabLst/>
              <a:defRPr/>
            </a:pPr>
            <a:r>
              <a:rPr kumimoji="0" lang="ru-RU" altLang="en-US" sz="2800" b="1" i="0" u="none" strike="noStrike" kern="0" cap="none" spc="0" normalizeH="0" baseline="0" noProof="0" dirty="0" smtClean="0">
                <a:ln>
                  <a:noFill/>
                </a:ln>
                <a:solidFill>
                  <a:schemeClr val="tx1"/>
                </a:solidFill>
                <a:effectLst/>
                <a:uLnTx/>
                <a:uFillTx/>
                <a:latin typeface="+mn-lt"/>
                <a:ea typeface="+mn-ea"/>
                <a:cs typeface="+mn-cs"/>
              </a:rPr>
              <a:t>Ответственные за принятие решений</a:t>
            </a:r>
            <a:endParaRPr kumimoji="0" lang="en-US" altLang="en-US" sz="2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Blip>
                <a:blip r:embed="rId2"/>
              </a:buBlip>
              <a:tabLst/>
              <a:defRPr/>
            </a:pPr>
            <a:r>
              <a:rPr kumimoji="0" lang="ru-RU" altLang="en-US" sz="2800" b="1" i="0" u="none" strike="noStrike" kern="0" cap="none" spc="0" normalizeH="0" baseline="0" noProof="0" dirty="0" smtClean="0">
                <a:ln>
                  <a:noFill/>
                </a:ln>
                <a:solidFill>
                  <a:schemeClr val="tx1"/>
                </a:solidFill>
                <a:effectLst/>
                <a:uLnTx/>
                <a:uFillTx/>
                <a:latin typeface="+mn-lt"/>
                <a:ea typeface="+mn-ea"/>
                <a:cs typeface="+mn-cs"/>
              </a:rPr>
              <a:t>Временные</a:t>
            </a:r>
            <a:r>
              <a:rPr kumimoji="0" lang="ru-RU" altLang="en-US" sz="2800" b="1" i="0" u="none" strike="noStrike" kern="0" cap="none" spc="0" normalizeH="0" noProof="0" dirty="0" smtClean="0">
                <a:ln>
                  <a:noFill/>
                </a:ln>
                <a:solidFill>
                  <a:schemeClr val="tx1"/>
                </a:solidFill>
                <a:effectLst/>
                <a:uLnTx/>
                <a:uFillTx/>
                <a:latin typeface="+mn-lt"/>
                <a:ea typeface="+mn-ea"/>
                <a:cs typeface="+mn-cs"/>
              </a:rPr>
              <a:t> рамки</a:t>
            </a:r>
            <a:endParaRPr kumimoji="0" lang="en-US" altLang="en-US" sz="2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Blip>
                <a:blip r:embed="rId2"/>
              </a:buBlip>
              <a:tabLst/>
              <a:defRPr/>
            </a:pPr>
            <a:r>
              <a:rPr kumimoji="0" lang="ru-RU" altLang="en-US" sz="2800" b="1" i="0" u="none" strike="noStrike" kern="0" cap="none" spc="0" normalizeH="0" baseline="0" noProof="0" dirty="0" smtClean="0">
                <a:ln>
                  <a:noFill/>
                </a:ln>
                <a:solidFill>
                  <a:schemeClr val="tx1"/>
                </a:solidFill>
                <a:effectLst/>
                <a:uLnTx/>
                <a:uFillTx/>
                <a:latin typeface="+mn-lt"/>
                <a:ea typeface="+mn-ea"/>
                <a:cs typeface="+mn-cs"/>
              </a:rPr>
              <a:t>Вариации</a:t>
            </a:r>
            <a:r>
              <a:rPr kumimoji="0" lang="ru-RU" altLang="en-US" sz="2800" b="1" i="0" u="none" strike="noStrike" kern="0" cap="none" spc="0" normalizeH="0" noProof="0" dirty="0" smtClean="0">
                <a:ln>
                  <a:noFill/>
                </a:ln>
                <a:solidFill>
                  <a:schemeClr val="tx1"/>
                </a:solidFill>
                <a:effectLst/>
                <a:uLnTx/>
                <a:uFillTx/>
                <a:latin typeface="+mn-lt"/>
                <a:ea typeface="+mn-ea"/>
                <a:cs typeface="+mn-cs"/>
              </a:rPr>
              <a:t> </a:t>
            </a:r>
            <a:r>
              <a:rPr kumimoji="0" lang="ru-RU" altLang="en-US" sz="2800" b="1" i="0" u="none" strike="noStrike" kern="0" cap="none" spc="0" normalizeH="0" noProof="0" dirty="0" err="1" smtClean="0">
                <a:ln>
                  <a:noFill/>
                </a:ln>
                <a:solidFill>
                  <a:schemeClr val="tx1"/>
                </a:solidFill>
                <a:effectLst/>
                <a:uLnTx/>
                <a:uFillTx/>
                <a:latin typeface="+mn-lt"/>
                <a:ea typeface="+mn-ea"/>
                <a:cs typeface="+mn-cs"/>
              </a:rPr>
              <a:t>правообладания</a:t>
            </a:r>
            <a:endParaRPr kumimoji="0" lang="en-US" altLang="en-US" sz="2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32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85842"/>
            <a:ext cx="9144000" cy="685799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167503" y="1096673"/>
            <a:ext cx="152400" cy="16002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5498721" y="1027080"/>
            <a:ext cx="2026285" cy="559435"/>
          </a:xfrm>
          <a:prstGeom prst="rect">
            <a:avLst/>
          </a:prstGeom>
        </p:spPr>
        <p:txBody>
          <a:bodyPr vert="horz" wrap="square" lIns="0" tIns="0" rIns="0" bIns="0" rtlCol="0">
            <a:spAutoFit/>
          </a:bodyPr>
          <a:lstStyle/>
          <a:p>
            <a:pPr marL="12700" marR="5080"/>
            <a:r>
              <a:rPr sz="1800" spc="-5" dirty="0">
                <a:latin typeface="Arial"/>
                <a:cs typeface="Arial"/>
              </a:rPr>
              <a:t>Должно </a:t>
            </a:r>
            <a:r>
              <a:rPr sz="1800" dirty="0">
                <a:latin typeface="Arial"/>
                <a:cs typeface="Arial"/>
              </a:rPr>
              <a:t>быть  </a:t>
            </a:r>
            <a:r>
              <a:rPr sz="1800" spc="-5" dirty="0">
                <a:latin typeface="Arial"/>
                <a:cs typeface="Arial"/>
              </a:rPr>
              <a:t>четкое</a:t>
            </a:r>
            <a:r>
              <a:rPr sz="1800" spc="-45" dirty="0">
                <a:latin typeface="Arial"/>
                <a:cs typeface="Arial"/>
              </a:rPr>
              <a:t> </a:t>
            </a:r>
            <a:r>
              <a:rPr sz="1800" spc="-5" dirty="0">
                <a:latin typeface="Arial"/>
                <a:cs typeface="Arial"/>
              </a:rPr>
              <a:t>понимание:</a:t>
            </a:r>
            <a:endParaRPr sz="1800">
              <a:latin typeface="Arial"/>
              <a:cs typeface="Arial"/>
            </a:endParaRPr>
          </a:p>
        </p:txBody>
      </p:sp>
      <p:sp>
        <p:nvSpPr>
          <p:cNvPr id="6" name="object 6"/>
          <p:cNvSpPr txBox="1"/>
          <p:nvPr/>
        </p:nvSpPr>
        <p:spPr>
          <a:xfrm>
            <a:off x="5727321" y="1630583"/>
            <a:ext cx="2840355" cy="1273175"/>
          </a:xfrm>
          <a:prstGeom prst="rect">
            <a:avLst/>
          </a:prstGeom>
        </p:spPr>
        <p:txBody>
          <a:bodyPr vert="horz" wrap="square" lIns="0" tIns="0" rIns="0" bIns="0" rtlCol="0">
            <a:spAutoFit/>
          </a:bodyPr>
          <a:lstStyle/>
          <a:p>
            <a:pPr marL="355600" indent="-342900">
              <a:buClr>
                <a:srgbClr val="007EDE"/>
              </a:buClr>
              <a:buFont typeface="Wingdings"/>
              <a:buChar char=""/>
              <a:tabLst>
                <a:tab pos="354965" algn="l"/>
                <a:tab pos="355600" algn="l"/>
              </a:tabLst>
            </a:pPr>
            <a:r>
              <a:rPr sz="1800" dirty="0">
                <a:latin typeface="Arial"/>
                <a:cs typeface="Arial"/>
              </a:rPr>
              <a:t>кто</a:t>
            </a:r>
            <a:endParaRPr sz="1800">
              <a:latin typeface="Arial"/>
              <a:cs typeface="Arial"/>
            </a:endParaRPr>
          </a:p>
          <a:p>
            <a:pPr marL="355600" indent="-342900">
              <a:spcBef>
                <a:spcPts val="434"/>
              </a:spcBef>
              <a:buClr>
                <a:srgbClr val="007EDE"/>
              </a:buClr>
              <a:buFont typeface="Wingdings"/>
              <a:buChar char=""/>
              <a:tabLst>
                <a:tab pos="354965" algn="l"/>
                <a:tab pos="355600" algn="l"/>
              </a:tabLst>
            </a:pPr>
            <a:r>
              <a:rPr sz="1800" dirty="0">
                <a:latin typeface="Arial"/>
                <a:cs typeface="Arial"/>
              </a:rPr>
              <a:t>когда</a:t>
            </a:r>
            <a:endParaRPr sz="1800">
              <a:latin typeface="Arial"/>
              <a:cs typeface="Arial"/>
            </a:endParaRPr>
          </a:p>
          <a:p>
            <a:pPr marL="355600" indent="-342900">
              <a:spcBef>
                <a:spcPts val="430"/>
              </a:spcBef>
              <a:buClr>
                <a:srgbClr val="007EDE"/>
              </a:buClr>
              <a:buFont typeface="Wingdings"/>
              <a:buChar char=""/>
              <a:tabLst>
                <a:tab pos="354965" algn="l"/>
                <a:tab pos="355600" algn="l"/>
              </a:tabLst>
            </a:pPr>
            <a:r>
              <a:rPr sz="1800" dirty="0">
                <a:latin typeface="Arial"/>
                <a:cs typeface="Arial"/>
              </a:rPr>
              <a:t>что</a:t>
            </a:r>
            <a:endParaRPr sz="1800">
              <a:latin typeface="Arial"/>
              <a:cs typeface="Arial"/>
            </a:endParaRPr>
          </a:p>
          <a:p>
            <a:pPr marL="927100">
              <a:spcBef>
                <a:spcPts val="430"/>
              </a:spcBef>
            </a:pPr>
            <a:r>
              <a:rPr sz="1800" dirty="0">
                <a:latin typeface="Arial"/>
                <a:cs typeface="Arial"/>
              </a:rPr>
              <a:t>… </a:t>
            </a:r>
            <a:r>
              <a:rPr sz="1800" spc="-5" dirty="0">
                <a:latin typeface="Arial"/>
                <a:cs typeface="Arial"/>
              </a:rPr>
              <a:t>должен</a:t>
            </a:r>
            <a:r>
              <a:rPr sz="1800" spc="-80" dirty="0">
                <a:latin typeface="Arial"/>
                <a:cs typeface="Arial"/>
              </a:rPr>
              <a:t> </a:t>
            </a:r>
            <a:r>
              <a:rPr sz="1800" dirty="0">
                <a:latin typeface="Arial"/>
                <a:cs typeface="Arial"/>
              </a:rPr>
              <a:t>делать</a:t>
            </a:r>
            <a:endParaRPr sz="1800">
              <a:latin typeface="Arial"/>
              <a:cs typeface="Arial"/>
            </a:endParaRPr>
          </a:p>
        </p:txBody>
      </p:sp>
      <p:sp>
        <p:nvSpPr>
          <p:cNvPr id="7" name="object 7"/>
          <p:cNvSpPr txBox="1"/>
          <p:nvPr/>
        </p:nvSpPr>
        <p:spPr>
          <a:xfrm>
            <a:off x="2408047" y="2960018"/>
            <a:ext cx="1158240" cy="579120"/>
          </a:xfrm>
          <a:prstGeom prst="rect">
            <a:avLst/>
          </a:prstGeom>
        </p:spPr>
        <p:txBody>
          <a:bodyPr vert="horz" wrap="square" lIns="0" tIns="0" rIns="0" bIns="0" rtlCol="0">
            <a:spAutoFit/>
          </a:bodyPr>
          <a:lstStyle/>
          <a:p>
            <a:pPr algn="ctr">
              <a:lnSpc>
                <a:spcPts val="2240"/>
              </a:lnSpc>
            </a:pPr>
            <a:r>
              <a:rPr sz="2000" dirty="0">
                <a:solidFill>
                  <a:srgbClr val="FFFFFF"/>
                </a:solidFill>
                <a:latin typeface="Arial"/>
                <a:cs typeface="Arial"/>
              </a:rPr>
              <a:t>Ком</a:t>
            </a:r>
            <a:r>
              <a:rPr sz="2000" spc="-10" dirty="0">
                <a:solidFill>
                  <a:srgbClr val="FFFFFF"/>
                </a:solidFill>
                <a:latin typeface="Arial"/>
                <a:cs typeface="Arial"/>
              </a:rPr>
              <a:t>п</a:t>
            </a:r>
            <a:r>
              <a:rPr sz="2000" dirty="0">
                <a:solidFill>
                  <a:srgbClr val="FFFFFF"/>
                </a:solidFill>
                <a:latin typeface="Arial"/>
                <a:cs typeface="Arial"/>
              </a:rPr>
              <a:t>ле</a:t>
            </a:r>
            <a:r>
              <a:rPr sz="2000" spc="15" dirty="0">
                <a:solidFill>
                  <a:srgbClr val="FFFFFF"/>
                </a:solidFill>
                <a:latin typeface="Arial"/>
                <a:cs typeface="Arial"/>
              </a:rPr>
              <a:t>к</a:t>
            </a:r>
            <a:r>
              <a:rPr sz="2000" dirty="0">
                <a:solidFill>
                  <a:srgbClr val="FFFFFF"/>
                </a:solidFill>
                <a:latin typeface="Arial"/>
                <a:cs typeface="Arial"/>
              </a:rPr>
              <a:t>с</a:t>
            </a:r>
            <a:endParaRPr sz="2000">
              <a:latin typeface="Arial"/>
              <a:cs typeface="Arial"/>
            </a:endParaRPr>
          </a:p>
          <a:p>
            <a:pPr marL="1905" algn="ctr">
              <a:lnSpc>
                <a:spcPts val="2240"/>
              </a:lnSpc>
            </a:pPr>
            <a:r>
              <a:rPr sz="2000" spc="-5" dirty="0">
                <a:solidFill>
                  <a:srgbClr val="FFFFFF"/>
                </a:solidFill>
                <a:latin typeface="Arial"/>
                <a:cs typeface="Arial"/>
              </a:rPr>
              <a:t>мер</a:t>
            </a:r>
            <a:endParaRPr sz="2000">
              <a:latin typeface="Arial"/>
              <a:cs typeface="Arial"/>
            </a:endParaRPr>
          </a:p>
        </p:txBody>
      </p:sp>
      <p:sp>
        <p:nvSpPr>
          <p:cNvPr id="8" name="object 8"/>
          <p:cNvSpPr/>
          <p:nvPr/>
        </p:nvSpPr>
        <p:spPr>
          <a:xfrm>
            <a:off x="2106167" y="2259104"/>
            <a:ext cx="1763268" cy="190957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2244851" y="849404"/>
            <a:ext cx="1485900" cy="1487424"/>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2572006" y="1472976"/>
            <a:ext cx="831215" cy="169277"/>
          </a:xfrm>
          <a:prstGeom prst="rect">
            <a:avLst/>
          </a:prstGeom>
        </p:spPr>
        <p:txBody>
          <a:bodyPr vert="horz" wrap="square" lIns="0" tIns="0" rIns="0" bIns="0" rtlCol="0">
            <a:spAutoFit/>
          </a:bodyPr>
          <a:lstStyle/>
          <a:p>
            <a:pPr marL="12700"/>
            <a:r>
              <a:rPr sz="1100" b="1" spc="-10" dirty="0">
                <a:latin typeface="Arial"/>
                <a:cs typeface="Arial"/>
              </a:rPr>
              <a:t>В</a:t>
            </a:r>
            <a:r>
              <a:rPr sz="1100" b="1" dirty="0">
                <a:latin typeface="Arial"/>
                <a:cs typeface="Arial"/>
              </a:rPr>
              <a:t>ыяв</a:t>
            </a:r>
            <a:r>
              <a:rPr sz="1100" b="1" spc="-10" dirty="0">
                <a:latin typeface="Arial"/>
                <a:cs typeface="Arial"/>
              </a:rPr>
              <a:t>л</a:t>
            </a:r>
            <a:r>
              <a:rPr sz="1100" b="1" dirty="0">
                <a:latin typeface="Arial"/>
                <a:cs typeface="Arial"/>
              </a:rPr>
              <a:t>ение</a:t>
            </a:r>
            <a:endParaRPr sz="1100">
              <a:latin typeface="Arial"/>
              <a:cs typeface="Arial"/>
            </a:endParaRPr>
          </a:p>
        </p:txBody>
      </p:sp>
      <p:sp>
        <p:nvSpPr>
          <p:cNvPr id="11" name="object 11"/>
          <p:cNvSpPr/>
          <p:nvPr/>
        </p:nvSpPr>
        <p:spPr>
          <a:xfrm>
            <a:off x="3625596" y="2627912"/>
            <a:ext cx="158496" cy="134112"/>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572255" y="1489485"/>
            <a:ext cx="1485900" cy="1485900"/>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3890009" y="2065685"/>
            <a:ext cx="850900" cy="305435"/>
          </a:xfrm>
          <a:prstGeom prst="rect">
            <a:avLst/>
          </a:prstGeom>
        </p:spPr>
        <p:txBody>
          <a:bodyPr vert="horz" wrap="square" lIns="0" tIns="0" rIns="0" bIns="0" rtlCol="0">
            <a:spAutoFit/>
          </a:bodyPr>
          <a:lstStyle/>
          <a:p>
            <a:pPr marL="12700" marR="5080" indent="12065">
              <a:lnSpc>
                <a:spcPts val="1160"/>
              </a:lnSpc>
            </a:pPr>
            <a:r>
              <a:rPr sz="1100" b="1" spc="-5" dirty="0">
                <a:latin typeface="Arial"/>
                <a:cs typeface="Arial"/>
              </a:rPr>
              <a:t>Р</a:t>
            </a:r>
            <a:r>
              <a:rPr sz="1100" b="1" dirty="0">
                <a:latin typeface="Arial"/>
                <a:cs typeface="Arial"/>
              </a:rPr>
              <a:t>а</a:t>
            </a:r>
            <a:r>
              <a:rPr sz="1100" b="1" spc="-5" dirty="0">
                <a:latin typeface="Arial"/>
                <a:cs typeface="Arial"/>
              </a:rPr>
              <a:t>с</a:t>
            </a:r>
            <a:r>
              <a:rPr sz="1100" b="1" dirty="0">
                <a:latin typeface="Arial"/>
                <a:cs typeface="Arial"/>
              </a:rPr>
              <a:t>крыт</a:t>
            </a:r>
            <a:r>
              <a:rPr sz="1100" b="1" spc="5" dirty="0">
                <a:latin typeface="Arial"/>
                <a:cs typeface="Arial"/>
              </a:rPr>
              <a:t>и</a:t>
            </a:r>
            <a:r>
              <a:rPr sz="1100" b="1" spc="-5" dirty="0">
                <a:latin typeface="Arial"/>
                <a:cs typeface="Arial"/>
              </a:rPr>
              <a:t>е</a:t>
            </a:r>
            <a:r>
              <a:rPr sz="1200" b="1" dirty="0">
                <a:latin typeface="Arial"/>
                <a:cs typeface="Arial"/>
              </a:rPr>
              <a:t>/  </a:t>
            </a:r>
            <a:r>
              <a:rPr sz="1100" b="1" dirty="0">
                <a:latin typeface="Arial"/>
                <a:cs typeface="Arial"/>
              </a:rPr>
              <a:t>п</a:t>
            </a:r>
            <a:r>
              <a:rPr sz="1100" b="1" spc="-30" dirty="0">
                <a:latin typeface="Arial"/>
                <a:cs typeface="Arial"/>
              </a:rPr>
              <a:t>у</a:t>
            </a:r>
            <a:r>
              <a:rPr sz="1100" b="1" dirty="0">
                <a:latin typeface="Arial"/>
                <a:cs typeface="Arial"/>
              </a:rPr>
              <a:t>б</a:t>
            </a:r>
            <a:r>
              <a:rPr sz="1100" b="1" spc="-5" dirty="0">
                <a:latin typeface="Arial"/>
                <a:cs typeface="Arial"/>
              </a:rPr>
              <a:t>л</a:t>
            </a:r>
            <a:r>
              <a:rPr sz="1100" b="1" dirty="0">
                <a:latin typeface="Arial"/>
                <a:cs typeface="Arial"/>
              </a:rPr>
              <a:t>икац</a:t>
            </a:r>
            <a:r>
              <a:rPr sz="1100" b="1" spc="5" dirty="0">
                <a:latin typeface="Arial"/>
                <a:cs typeface="Arial"/>
              </a:rPr>
              <a:t>и</a:t>
            </a:r>
            <a:r>
              <a:rPr sz="1100" b="1" dirty="0">
                <a:latin typeface="Arial"/>
                <a:cs typeface="Arial"/>
              </a:rPr>
              <a:t>я</a:t>
            </a:r>
            <a:endParaRPr sz="1100">
              <a:latin typeface="Arial"/>
              <a:cs typeface="Arial"/>
            </a:endParaRPr>
          </a:p>
        </p:txBody>
      </p:sp>
      <p:sp>
        <p:nvSpPr>
          <p:cNvPr id="14" name="object 14"/>
          <p:cNvSpPr/>
          <p:nvPr/>
        </p:nvSpPr>
        <p:spPr>
          <a:xfrm>
            <a:off x="3794759" y="3423443"/>
            <a:ext cx="195072" cy="71627"/>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3918203" y="2903756"/>
            <a:ext cx="1485900" cy="1485900"/>
          </a:xfrm>
          <a:prstGeom prst="rect">
            <a:avLst/>
          </a:prstGeom>
          <a:blipFill>
            <a:blip r:embed="rId8" cstate="print"/>
            <a:stretch>
              <a:fillRect/>
            </a:stretch>
          </a:blipFill>
        </p:spPr>
        <p:txBody>
          <a:bodyPr wrap="square" lIns="0" tIns="0" rIns="0" bIns="0" rtlCol="0"/>
          <a:lstStyle/>
          <a:p>
            <a:endParaRPr/>
          </a:p>
        </p:txBody>
      </p:sp>
      <p:sp>
        <p:nvSpPr>
          <p:cNvPr id="16" name="object 16"/>
          <p:cNvSpPr txBox="1"/>
          <p:nvPr/>
        </p:nvSpPr>
        <p:spPr>
          <a:xfrm>
            <a:off x="4166996" y="3301703"/>
            <a:ext cx="988060" cy="671338"/>
          </a:xfrm>
          <a:prstGeom prst="rect">
            <a:avLst/>
          </a:prstGeom>
        </p:spPr>
        <p:txBody>
          <a:bodyPr vert="horz" wrap="square" lIns="0" tIns="4445" rIns="0" bIns="0" rtlCol="0">
            <a:spAutoFit/>
          </a:bodyPr>
          <a:lstStyle/>
          <a:p>
            <a:pPr marL="12700" marR="5080" algn="ctr">
              <a:lnSpc>
                <a:spcPts val="1260"/>
              </a:lnSpc>
              <a:spcBef>
                <a:spcPts val="35"/>
              </a:spcBef>
            </a:pPr>
            <a:r>
              <a:rPr sz="1100" b="1" dirty="0">
                <a:latin typeface="Arial"/>
                <a:cs typeface="Arial"/>
              </a:rPr>
              <a:t>Обеспе</a:t>
            </a:r>
            <a:r>
              <a:rPr sz="1100" b="1" spc="-5" dirty="0">
                <a:latin typeface="Arial"/>
                <a:cs typeface="Arial"/>
              </a:rPr>
              <a:t>ч</a:t>
            </a:r>
            <a:r>
              <a:rPr sz="1100" b="1" dirty="0">
                <a:latin typeface="Arial"/>
                <a:cs typeface="Arial"/>
              </a:rPr>
              <a:t>ение/  </a:t>
            </a:r>
            <a:r>
              <a:rPr sz="1100" b="1" spc="-5" dirty="0">
                <a:latin typeface="Arial"/>
                <a:cs typeface="Arial"/>
              </a:rPr>
              <a:t>поддержание</a:t>
            </a:r>
            <a:endParaRPr sz="1100" dirty="0">
              <a:latin typeface="Arial"/>
              <a:cs typeface="Arial"/>
            </a:endParaRPr>
          </a:p>
          <a:p>
            <a:pPr marL="154305" marR="146685" algn="ctr">
              <a:lnSpc>
                <a:spcPts val="1260"/>
              </a:lnSpc>
              <a:spcBef>
                <a:spcPts val="10"/>
              </a:spcBef>
            </a:pPr>
            <a:r>
              <a:rPr sz="1100" b="1" dirty="0">
                <a:latin typeface="Arial"/>
                <a:cs typeface="Arial"/>
              </a:rPr>
              <a:t>пр</a:t>
            </a:r>
            <a:r>
              <a:rPr sz="1100" b="1" spc="-5" dirty="0">
                <a:latin typeface="Arial"/>
                <a:cs typeface="Arial"/>
              </a:rPr>
              <a:t>а</a:t>
            </a:r>
            <a:r>
              <a:rPr sz="1100" b="1" dirty="0">
                <a:latin typeface="Arial"/>
                <a:cs typeface="Arial"/>
              </a:rPr>
              <a:t>вовой  охраны</a:t>
            </a:r>
            <a:endParaRPr sz="1100" dirty="0">
              <a:latin typeface="Arial"/>
              <a:cs typeface="Arial"/>
            </a:endParaRPr>
          </a:p>
        </p:txBody>
      </p:sp>
      <p:sp>
        <p:nvSpPr>
          <p:cNvPr id="17" name="object 17"/>
          <p:cNvSpPr/>
          <p:nvPr/>
        </p:nvSpPr>
        <p:spPr>
          <a:xfrm>
            <a:off x="3332990" y="4007132"/>
            <a:ext cx="105155" cy="173736"/>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2537460" y="4007132"/>
            <a:ext cx="105156" cy="173736"/>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1475656" y="4083315"/>
            <a:ext cx="2958084" cy="1487423"/>
          </a:xfrm>
          <a:prstGeom prst="rect">
            <a:avLst/>
          </a:prstGeom>
          <a:blipFill>
            <a:blip r:embed="rId12" cstate="print"/>
            <a:stretch>
              <a:fillRect/>
            </a:stretch>
          </a:blipFill>
        </p:spPr>
        <p:txBody>
          <a:bodyPr wrap="square" lIns="0" tIns="0" rIns="0" bIns="0" rtlCol="0"/>
          <a:lstStyle/>
          <a:p>
            <a:endParaRPr/>
          </a:p>
        </p:txBody>
      </p:sp>
      <p:sp>
        <p:nvSpPr>
          <p:cNvPr id="21" name="object 21"/>
          <p:cNvSpPr txBox="1"/>
          <p:nvPr/>
        </p:nvSpPr>
        <p:spPr>
          <a:xfrm>
            <a:off x="1984629" y="4700148"/>
            <a:ext cx="533400" cy="169277"/>
          </a:xfrm>
          <a:prstGeom prst="rect">
            <a:avLst/>
          </a:prstGeom>
        </p:spPr>
        <p:txBody>
          <a:bodyPr vert="horz" wrap="square" lIns="0" tIns="0" rIns="0" bIns="0" rtlCol="0">
            <a:spAutoFit/>
          </a:bodyPr>
          <a:lstStyle/>
          <a:p>
            <a:pPr marL="12700"/>
            <a:r>
              <a:rPr sz="1100" b="1" dirty="0">
                <a:latin typeface="Arial"/>
                <a:cs typeface="Arial"/>
              </a:rPr>
              <a:t>Оценка</a:t>
            </a:r>
            <a:endParaRPr sz="1100">
              <a:latin typeface="Arial"/>
              <a:cs typeface="Arial"/>
            </a:endParaRPr>
          </a:p>
        </p:txBody>
      </p:sp>
      <p:sp>
        <p:nvSpPr>
          <p:cNvPr id="22" name="object 22"/>
          <p:cNvSpPr/>
          <p:nvPr/>
        </p:nvSpPr>
        <p:spPr>
          <a:xfrm>
            <a:off x="2002535" y="3435634"/>
            <a:ext cx="181356" cy="71627"/>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589787" y="2925093"/>
            <a:ext cx="1485900" cy="1485900"/>
          </a:xfrm>
          <a:prstGeom prst="rect">
            <a:avLst/>
          </a:prstGeom>
          <a:blipFill>
            <a:blip r:embed="rId14" cstate="print"/>
            <a:stretch>
              <a:fillRect/>
            </a:stretch>
          </a:blipFill>
        </p:spPr>
        <p:txBody>
          <a:bodyPr wrap="square" lIns="0" tIns="0" rIns="0" bIns="0" rtlCol="0"/>
          <a:lstStyle/>
          <a:p>
            <a:endParaRPr/>
          </a:p>
        </p:txBody>
      </p:sp>
      <p:sp>
        <p:nvSpPr>
          <p:cNvPr id="24" name="object 24"/>
          <p:cNvSpPr txBox="1"/>
          <p:nvPr/>
        </p:nvSpPr>
        <p:spPr>
          <a:xfrm>
            <a:off x="837693" y="3354037"/>
            <a:ext cx="992505" cy="564898"/>
          </a:xfrm>
          <a:prstGeom prst="rect">
            <a:avLst/>
          </a:prstGeom>
        </p:spPr>
        <p:txBody>
          <a:bodyPr vert="horz" wrap="square" lIns="0" tIns="635" rIns="0" bIns="0" rtlCol="0">
            <a:spAutoFit/>
          </a:bodyPr>
          <a:lstStyle/>
          <a:p>
            <a:pPr marL="12700" marR="5080" algn="ctr">
              <a:lnSpc>
                <a:spcPts val="1140"/>
              </a:lnSpc>
              <a:spcBef>
                <a:spcPts val="5"/>
              </a:spcBef>
            </a:pPr>
            <a:r>
              <a:rPr sz="1100" b="1" dirty="0">
                <a:latin typeface="Arial"/>
                <a:cs typeface="Arial"/>
              </a:rPr>
              <a:t>К</a:t>
            </a:r>
            <a:r>
              <a:rPr sz="1100" b="1" spc="-5" dirty="0">
                <a:latin typeface="Arial"/>
                <a:cs typeface="Arial"/>
              </a:rPr>
              <a:t>о</a:t>
            </a:r>
            <a:r>
              <a:rPr sz="1100" b="1" dirty="0">
                <a:latin typeface="Arial"/>
                <a:cs typeface="Arial"/>
              </a:rPr>
              <a:t>мм</a:t>
            </a:r>
            <a:r>
              <a:rPr sz="1100" b="1" spc="-5" dirty="0">
                <a:latin typeface="Arial"/>
                <a:cs typeface="Arial"/>
              </a:rPr>
              <a:t>е</a:t>
            </a:r>
            <a:r>
              <a:rPr sz="1100" b="1" dirty="0">
                <a:latin typeface="Arial"/>
                <a:cs typeface="Arial"/>
              </a:rPr>
              <a:t>рц</a:t>
            </a:r>
            <a:r>
              <a:rPr sz="1100" b="1" spc="5" dirty="0">
                <a:latin typeface="Arial"/>
                <a:cs typeface="Arial"/>
              </a:rPr>
              <a:t>и</a:t>
            </a:r>
            <a:r>
              <a:rPr sz="1100" b="1" dirty="0">
                <a:latin typeface="Arial"/>
                <a:cs typeface="Arial"/>
              </a:rPr>
              <a:t>а</a:t>
            </a:r>
            <a:r>
              <a:rPr sz="1100" b="1" spc="-10" dirty="0">
                <a:latin typeface="Arial"/>
                <a:cs typeface="Arial"/>
              </a:rPr>
              <a:t>л</a:t>
            </a:r>
            <a:r>
              <a:rPr sz="1100" b="1" dirty="0">
                <a:latin typeface="Arial"/>
                <a:cs typeface="Arial"/>
              </a:rPr>
              <a:t>и  зация/</a:t>
            </a:r>
            <a:endParaRPr sz="1100" dirty="0">
              <a:latin typeface="Arial"/>
              <a:cs typeface="Arial"/>
            </a:endParaRPr>
          </a:p>
          <a:p>
            <a:pPr algn="ctr">
              <a:lnSpc>
                <a:spcPts val="1045"/>
              </a:lnSpc>
            </a:pPr>
            <a:r>
              <a:rPr sz="1100" b="1" dirty="0">
                <a:latin typeface="Arial"/>
                <a:cs typeface="Arial"/>
              </a:rPr>
              <a:t>передача</a:t>
            </a:r>
            <a:endParaRPr sz="1100" dirty="0">
              <a:latin typeface="Arial"/>
              <a:cs typeface="Arial"/>
            </a:endParaRPr>
          </a:p>
          <a:p>
            <a:pPr algn="ctr">
              <a:lnSpc>
                <a:spcPts val="1230"/>
              </a:lnSpc>
            </a:pPr>
            <a:r>
              <a:rPr sz="1100" b="1" dirty="0">
                <a:latin typeface="Arial"/>
                <a:cs typeface="Arial"/>
              </a:rPr>
              <a:t>прав</a:t>
            </a:r>
            <a:endParaRPr sz="1100" dirty="0">
              <a:latin typeface="Arial"/>
              <a:cs typeface="Arial"/>
            </a:endParaRPr>
          </a:p>
        </p:txBody>
      </p:sp>
      <p:sp>
        <p:nvSpPr>
          <p:cNvPr id="25" name="object 25"/>
          <p:cNvSpPr/>
          <p:nvPr/>
        </p:nvSpPr>
        <p:spPr>
          <a:xfrm>
            <a:off x="2191513" y="2627912"/>
            <a:ext cx="158495" cy="134112"/>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917447" y="1489485"/>
            <a:ext cx="1485900" cy="1485900"/>
          </a:xfrm>
          <a:prstGeom prst="rect">
            <a:avLst/>
          </a:prstGeom>
          <a:blipFill>
            <a:blip r:embed="rId16" cstate="print"/>
            <a:stretch>
              <a:fillRect/>
            </a:stretch>
          </a:blipFill>
        </p:spPr>
        <p:txBody>
          <a:bodyPr wrap="square" lIns="0" tIns="0" rIns="0" bIns="0" rtlCol="0"/>
          <a:lstStyle/>
          <a:p>
            <a:endParaRPr/>
          </a:p>
        </p:txBody>
      </p:sp>
      <p:sp>
        <p:nvSpPr>
          <p:cNvPr id="27" name="object 27"/>
          <p:cNvSpPr txBox="1"/>
          <p:nvPr/>
        </p:nvSpPr>
        <p:spPr>
          <a:xfrm>
            <a:off x="1389633" y="2112040"/>
            <a:ext cx="542290" cy="169277"/>
          </a:xfrm>
          <a:prstGeom prst="rect">
            <a:avLst/>
          </a:prstGeom>
        </p:spPr>
        <p:txBody>
          <a:bodyPr vert="horz" wrap="square" lIns="0" tIns="0" rIns="0" bIns="0" rtlCol="0">
            <a:spAutoFit/>
          </a:bodyPr>
          <a:lstStyle/>
          <a:p>
            <a:pPr marL="12700"/>
            <a:r>
              <a:rPr sz="1100" b="1" dirty="0">
                <a:latin typeface="Arial"/>
                <a:cs typeface="Arial"/>
              </a:rPr>
              <a:t>За</a:t>
            </a:r>
            <a:r>
              <a:rPr sz="1100" b="1" spc="-10" dirty="0">
                <a:latin typeface="Arial"/>
                <a:cs typeface="Arial"/>
              </a:rPr>
              <a:t>щ</a:t>
            </a:r>
            <a:r>
              <a:rPr sz="1100" b="1" dirty="0">
                <a:latin typeface="Arial"/>
                <a:cs typeface="Arial"/>
              </a:rPr>
              <a:t>ита</a:t>
            </a:r>
            <a:endParaRPr sz="1100">
              <a:latin typeface="Arial"/>
              <a:cs typeface="Arial"/>
            </a:endParaRPr>
          </a:p>
        </p:txBody>
      </p:sp>
      <p:sp>
        <p:nvSpPr>
          <p:cNvPr id="18" name="object 18"/>
          <p:cNvSpPr txBox="1"/>
          <p:nvPr/>
        </p:nvSpPr>
        <p:spPr>
          <a:xfrm>
            <a:off x="3555238" y="4700148"/>
            <a:ext cx="340360" cy="169277"/>
          </a:xfrm>
          <a:prstGeom prst="rect">
            <a:avLst/>
          </a:prstGeom>
        </p:spPr>
        <p:txBody>
          <a:bodyPr vert="horz" wrap="square" lIns="0" tIns="0" rIns="0" bIns="0" rtlCol="0">
            <a:spAutoFit/>
          </a:bodyPr>
          <a:lstStyle/>
          <a:p>
            <a:pPr marL="12700"/>
            <a:r>
              <a:rPr sz="1100" b="1" dirty="0">
                <a:latin typeface="Arial"/>
                <a:cs typeface="Arial"/>
              </a:rPr>
              <a:t>У</a:t>
            </a:r>
            <a:r>
              <a:rPr sz="1100" b="1" spc="-10" dirty="0">
                <a:latin typeface="Arial"/>
                <a:cs typeface="Arial"/>
              </a:rPr>
              <a:t>ч</a:t>
            </a:r>
            <a:r>
              <a:rPr sz="1100" b="1" dirty="0">
                <a:latin typeface="Arial"/>
                <a:cs typeface="Arial"/>
              </a:rPr>
              <a:t>ет</a:t>
            </a:r>
            <a:endParaRPr sz="1100" dirty="0">
              <a:latin typeface="Arial"/>
              <a:cs typeface="Arial"/>
            </a:endParaRPr>
          </a:p>
        </p:txBody>
      </p:sp>
    </p:spTree>
    <p:extLst>
      <p:ext uri="{BB962C8B-B14F-4D97-AF65-F5344CB8AC3E}">
        <p14:creationId xmlns:p14="http://schemas.microsoft.com/office/powerpoint/2010/main" xmlns="" val="3802514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ru-RU" sz="3400" b="1" dirty="0" smtClean="0">
                <a:ln w="1905"/>
                <a:solidFill>
                  <a:srgbClr val="002060"/>
                </a:solidFill>
                <a:effectLst>
                  <a:innerShdw blurRad="69850" dist="43180" dir="5400000">
                    <a:srgbClr val="000000">
                      <a:alpha val="65000"/>
                    </a:srgbClr>
                  </a:innerShdw>
                </a:effectLst>
              </a:rPr>
              <a:t>Вопрос </a:t>
            </a:r>
            <a:r>
              <a:rPr lang="ru-RU" sz="3400" b="1" dirty="0" smtClean="0">
                <a:ln w="1905"/>
                <a:solidFill>
                  <a:srgbClr val="002060"/>
                </a:solidFill>
                <a:effectLst>
                  <a:innerShdw blurRad="69850" dist="43180" dir="5400000">
                    <a:srgbClr val="000000">
                      <a:alpha val="65000"/>
                    </a:srgbClr>
                  </a:innerShdw>
                </a:effectLst>
              </a:rPr>
              <a:t>№5</a:t>
            </a:r>
            <a:endParaRPr lang="en-US" sz="3400" b="1" dirty="0">
              <a:ln w="1905"/>
              <a:solidFill>
                <a:srgbClr val="00206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539552" y="2852936"/>
            <a:ext cx="8175852" cy="3071725"/>
          </a:xfrm>
        </p:spPr>
        <p:txBody>
          <a:bodyPr/>
          <a:lstStyle/>
          <a:p>
            <a:pPr>
              <a:spcBef>
                <a:spcPts val="0"/>
              </a:spcBef>
            </a:pPr>
            <a:r>
              <a:rPr lang="ru-RU" sz="3200" dirty="0" smtClean="0"/>
              <a:t>Кто занимается управлением ИС и передачей технологий</a:t>
            </a:r>
            <a:r>
              <a:rPr lang="en-US" sz="3200" dirty="0" smtClean="0"/>
              <a:t>?</a:t>
            </a:r>
            <a:endParaRPr lang="en-US" sz="3200" dirty="0"/>
          </a:p>
        </p:txBody>
      </p:sp>
      <p:pic>
        <p:nvPicPr>
          <p:cNvPr id="5" name="Picture 4" descr="D:\Users\henczel\AppData\Local\Microsoft\Windows\Temporary Internet Files\Content.IE5\JB75NBHN\interrogation[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19965"/>
            <a:ext cx="864096" cy="105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551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19024" y="1672589"/>
            <a:ext cx="178307" cy="1783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19024" y="3281934"/>
            <a:ext cx="178307" cy="17830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19024" y="4891280"/>
            <a:ext cx="178307" cy="17830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19024" y="5708167"/>
            <a:ext cx="178307" cy="178308"/>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214414" y="1214422"/>
            <a:ext cx="6623684" cy="4351655"/>
          </a:xfrm>
          <a:prstGeom prst="rect">
            <a:avLst/>
          </a:prstGeom>
        </p:spPr>
        <p:txBody>
          <a:bodyPr vert="horz" wrap="square" lIns="0" tIns="0" rIns="0" bIns="0" rtlCol="0">
            <a:spAutoFit/>
          </a:bodyPr>
          <a:lstStyle/>
          <a:p>
            <a:pPr marL="12700"/>
            <a:r>
              <a:rPr sz="2000" b="1" spc="-10" dirty="0">
                <a:latin typeface="Arial"/>
                <a:cs typeface="Arial"/>
              </a:rPr>
              <a:t>Кто </a:t>
            </a:r>
            <a:r>
              <a:rPr sz="2000" b="1" spc="-5" dirty="0">
                <a:latin typeface="Arial"/>
                <a:cs typeface="Arial"/>
              </a:rPr>
              <a:t>ответственный </a:t>
            </a:r>
            <a:r>
              <a:rPr sz="2000" b="1" dirty="0">
                <a:latin typeface="Arial"/>
                <a:cs typeface="Arial"/>
              </a:rPr>
              <a:t>за охрану и </a:t>
            </a:r>
            <a:r>
              <a:rPr sz="2000" b="1" spc="-5" dirty="0">
                <a:latin typeface="Arial"/>
                <a:cs typeface="Arial"/>
              </a:rPr>
              <a:t>управление</a:t>
            </a:r>
            <a:r>
              <a:rPr sz="2000" b="1" spc="10" dirty="0">
                <a:latin typeface="Arial"/>
                <a:cs typeface="Arial"/>
              </a:rPr>
              <a:t> </a:t>
            </a:r>
            <a:r>
              <a:rPr sz="2000" b="1" dirty="0">
                <a:latin typeface="Arial"/>
                <a:cs typeface="Arial"/>
              </a:rPr>
              <a:t>ИС</a:t>
            </a:r>
            <a:r>
              <a:rPr sz="2000" dirty="0">
                <a:latin typeface="Arial"/>
                <a:cs typeface="Arial"/>
              </a:rPr>
              <a:t>?</a:t>
            </a:r>
          </a:p>
          <a:p>
            <a:pPr marL="583565" indent="-342900">
              <a:spcBef>
                <a:spcPts val="480"/>
              </a:spcBef>
              <a:buClr>
                <a:srgbClr val="007EDE"/>
              </a:buClr>
              <a:buFont typeface="Wingdings"/>
              <a:buChar char=""/>
              <a:tabLst>
                <a:tab pos="583565" algn="l"/>
                <a:tab pos="584200" algn="l"/>
              </a:tabLst>
            </a:pPr>
            <a:r>
              <a:rPr sz="2000" spc="-5" dirty="0">
                <a:latin typeface="Arial"/>
                <a:cs typeface="Arial"/>
              </a:rPr>
              <a:t>Один</a:t>
            </a:r>
            <a:r>
              <a:rPr sz="2000" spc="-95" dirty="0">
                <a:latin typeface="Arial"/>
                <a:cs typeface="Arial"/>
              </a:rPr>
              <a:t> </a:t>
            </a:r>
            <a:r>
              <a:rPr sz="2000" dirty="0">
                <a:latin typeface="Arial"/>
                <a:cs typeface="Arial"/>
              </a:rPr>
              <a:t>специалист</a:t>
            </a:r>
          </a:p>
          <a:p>
            <a:pPr marL="583565" indent="-342900">
              <a:spcBef>
                <a:spcPts val="480"/>
              </a:spcBef>
              <a:buClr>
                <a:srgbClr val="007EDE"/>
              </a:buClr>
              <a:buFont typeface="Wingdings"/>
              <a:buChar char=""/>
              <a:tabLst>
                <a:tab pos="583565" algn="l"/>
                <a:tab pos="584200" algn="l"/>
              </a:tabLst>
            </a:pPr>
            <a:r>
              <a:rPr sz="2000" dirty="0">
                <a:latin typeface="Arial"/>
                <a:cs typeface="Arial"/>
              </a:rPr>
              <a:t>Какое-то</a:t>
            </a:r>
            <a:r>
              <a:rPr sz="2000" spc="-114" dirty="0">
                <a:latin typeface="Arial"/>
                <a:cs typeface="Arial"/>
              </a:rPr>
              <a:t> </a:t>
            </a:r>
            <a:r>
              <a:rPr sz="2000" dirty="0">
                <a:latin typeface="Arial"/>
                <a:cs typeface="Arial"/>
              </a:rPr>
              <a:t>подразделение</a:t>
            </a:r>
          </a:p>
          <a:p>
            <a:pPr marL="583565" indent="-342900">
              <a:spcBef>
                <a:spcPts val="480"/>
              </a:spcBef>
              <a:buClr>
                <a:srgbClr val="007EDE"/>
              </a:buClr>
              <a:buFont typeface="Wingdings"/>
              <a:buChar char=""/>
              <a:tabLst>
                <a:tab pos="583565" algn="l"/>
                <a:tab pos="584200" algn="l"/>
              </a:tabLst>
            </a:pPr>
            <a:r>
              <a:rPr sz="2000" dirty="0">
                <a:latin typeface="Arial"/>
                <a:cs typeface="Arial"/>
              </a:rPr>
              <a:t>Специальный </a:t>
            </a:r>
            <a:r>
              <a:rPr sz="2000" spc="-5" dirty="0">
                <a:latin typeface="Arial"/>
                <a:cs typeface="Arial"/>
              </a:rPr>
              <a:t>отдел по</a:t>
            </a:r>
            <a:r>
              <a:rPr sz="2000" spc="-95" dirty="0">
                <a:latin typeface="Arial"/>
                <a:cs typeface="Arial"/>
              </a:rPr>
              <a:t> </a:t>
            </a:r>
            <a:r>
              <a:rPr sz="2000" spc="-5" dirty="0">
                <a:latin typeface="Arial"/>
                <a:cs typeface="Arial"/>
              </a:rPr>
              <a:t>ИС</a:t>
            </a:r>
            <a:endParaRPr sz="2000" dirty="0">
              <a:latin typeface="Arial"/>
              <a:cs typeface="Arial"/>
            </a:endParaRPr>
          </a:p>
          <a:p>
            <a:pPr marL="12700">
              <a:spcBef>
                <a:spcPts val="1630"/>
              </a:spcBef>
            </a:pPr>
            <a:r>
              <a:rPr sz="2000" b="1" spc="-10" dirty="0">
                <a:latin typeface="Arial"/>
                <a:cs typeface="Arial"/>
              </a:rPr>
              <a:t>Кто </a:t>
            </a:r>
            <a:r>
              <a:rPr sz="2000" b="1" spc="-5" dirty="0">
                <a:latin typeface="Arial"/>
                <a:cs typeface="Arial"/>
              </a:rPr>
              <a:t>занимается </a:t>
            </a:r>
            <a:r>
              <a:rPr sz="2000" b="1" dirty="0">
                <a:latin typeface="Arial"/>
                <a:cs typeface="Arial"/>
              </a:rPr>
              <a:t>передачей</a:t>
            </a:r>
            <a:r>
              <a:rPr sz="2000" b="1" spc="-30" dirty="0">
                <a:latin typeface="Arial"/>
                <a:cs typeface="Arial"/>
              </a:rPr>
              <a:t> </a:t>
            </a:r>
            <a:r>
              <a:rPr sz="2000" b="1" dirty="0">
                <a:latin typeface="Arial"/>
                <a:cs typeface="Arial"/>
              </a:rPr>
              <a:t>технологий</a:t>
            </a:r>
            <a:r>
              <a:rPr sz="2000" dirty="0">
                <a:latin typeface="Arial"/>
                <a:cs typeface="Arial"/>
              </a:rPr>
              <a:t>?</a:t>
            </a:r>
          </a:p>
          <a:p>
            <a:pPr marL="583565" indent="-342900">
              <a:spcBef>
                <a:spcPts val="480"/>
              </a:spcBef>
              <a:buClr>
                <a:srgbClr val="007EDE"/>
              </a:buClr>
              <a:buFont typeface="Wingdings"/>
              <a:buChar char=""/>
              <a:tabLst>
                <a:tab pos="583565" algn="l"/>
                <a:tab pos="584200" algn="l"/>
              </a:tabLst>
            </a:pPr>
            <a:r>
              <a:rPr sz="2000" dirty="0">
                <a:latin typeface="Arial"/>
                <a:cs typeface="Arial"/>
              </a:rPr>
              <a:t>Центр трансфера</a:t>
            </a:r>
            <a:r>
              <a:rPr sz="2000" spc="-135" dirty="0">
                <a:latin typeface="Arial"/>
                <a:cs typeface="Arial"/>
              </a:rPr>
              <a:t> </a:t>
            </a:r>
            <a:r>
              <a:rPr sz="2000" dirty="0">
                <a:latin typeface="Arial"/>
                <a:cs typeface="Arial"/>
              </a:rPr>
              <a:t>технологий</a:t>
            </a:r>
          </a:p>
          <a:p>
            <a:pPr marL="583565" indent="-342900">
              <a:spcBef>
                <a:spcPts val="480"/>
              </a:spcBef>
              <a:buClr>
                <a:srgbClr val="007EDE"/>
              </a:buClr>
              <a:buFont typeface="Wingdings"/>
              <a:buChar char=""/>
              <a:tabLst>
                <a:tab pos="583565" algn="l"/>
                <a:tab pos="584200" algn="l"/>
              </a:tabLst>
            </a:pPr>
            <a:r>
              <a:rPr sz="2000" dirty="0">
                <a:latin typeface="Arial"/>
                <a:cs typeface="Arial"/>
              </a:rPr>
              <a:t>Сторонняя</a:t>
            </a:r>
            <a:r>
              <a:rPr sz="2000" spc="-85" dirty="0">
                <a:latin typeface="Arial"/>
                <a:cs typeface="Arial"/>
              </a:rPr>
              <a:t> </a:t>
            </a:r>
            <a:r>
              <a:rPr sz="2000" dirty="0">
                <a:latin typeface="Arial"/>
                <a:cs typeface="Arial"/>
              </a:rPr>
              <a:t>организация</a:t>
            </a:r>
          </a:p>
          <a:p>
            <a:pPr marL="583565" indent="-342900">
              <a:spcBef>
                <a:spcPts val="480"/>
              </a:spcBef>
              <a:buClr>
                <a:srgbClr val="007EDE"/>
              </a:buClr>
              <a:buFont typeface="Wingdings"/>
              <a:buChar char=""/>
              <a:tabLst>
                <a:tab pos="583565" algn="l"/>
                <a:tab pos="584200" algn="l"/>
              </a:tabLst>
            </a:pPr>
            <a:r>
              <a:rPr sz="2000" spc="-5" dirty="0">
                <a:latin typeface="Arial"/>
                <a:cs typeface="Arial"/>
              </a:rPr>
              <a:t>Кто </a:t>
            </a:r>
            <a:r>
              <a:rPr sz="2000" dirty="0">
                <a:latin typeface="Arial"/>
                <a:cs typeface="Arial"/>
              </a:rPr>
              <a:t>принимает окончательное</a:t>
            </a:r>
            <a:r>
              <a:rPr sz="2000" spc="-150" dirty="0">
                <a:latin typeface="Arial"/>
                <a:cs typeface="Arial"/>
              </a:rPr>
              <a:t> </a:t>
            </a:r>
            <a:r>
              <a:rPr sz="2000" dirty="0">
                <a:latin typeface="Arial"/>
                <a:cs typeface="Arial"/>
              </a:rPr>
              <a:t>решение?</a:t>
            </a:r>
          </a:p>
          <a:p>
            <a:pPr marL="12700">
              <a:spcBef>
                <a:spcPts val="1635"/>
              </a:spcBef>
            </a:pPr>
            <a:r>
              <a:rPr sz="2000" b="1" dirty="0">
                <a:latin typeface="Arial"/>
                <a:cs typeface="Arial"/>
              </a:rPr>
              <a:t>Какие профессиональные навыки необходимы</a:t>
            </a:r>
            <a:r>
              <a:rPr sz="2000" b="1" spc="-95" dirty="0">
                <a:latin typeface="Arial"/>
                <a:cs typeface="Arial"/>
              </a:rPr>
              <a:t> </a:t>
            </a:r>
            <a:r>
              <a:rPr sz="2000" b="1" dirty="0">
                <a:latin typeface="Arial"/>
                <a:cs typeface="Arial"/>
              </a:rPr>
              <a:t>для</a:t>
            </a:r>
            <a:endParaRPr sz="2000" dirty="0">
              <a:latin typeface="Arial"/>
              <a:cs typeface="Arial"/>
            </a:endParaRPr>
          </a:p>
          <a:p>
            <a:pPr marL="12700"/>
            <a:r>
              <a:rPr sz="2000" b="1" spc="-5" dirty="0">
                <a:latin typeface="Arial"/>
                <a:cs typeface="Arial"/>
              </a:rPr>
              <a:t>эффективного управления </a:t>
            </a:r>
            <a:r>
              <a:rPr sz="2000" b="1" dirty="0">
                <a:latin typeface="Arial"/>
                <a:cs typeface="Arial"/>
              </a:rPr>
              <a:t>ИС</a:t>
            </a:r>
            <a:r>
              <a:rPr sz="2000" dirty="0">
                <a:latin typeface="Arial"/>
                <a:cs typeface="Arial"/>
              </a:rPr>
              <a:t>?</a:t>
            </a:r>
          </a:p>
          <a:p>
            <a:pPr marL="12700">
              <a:spcBef>
                <a:spcPts val="1630"/>
              </a:spcBef>
            </a:pPr>
            <a:r>
              <a:rPr sz="2000" b="1" dirty="0">
                <a:latin typeface="Arial"/>
                <a:cs typeface="Arial"/>
              </a:rPr>
              <a:t>Какова роль</a:t>
            </a:r>
            <a:r>
              <a:rPr sz="2000" b="1" spc="-45" dirty="0">
                <a:latin typeface="Arial"/>
                <a:cs typeface="Arial"/>
              </a:rPr>
              <a:t> </a:t>
            </a:r>
            <a:r>
              <a:rPr sz="2000" b="1" spc="-5" dirty="0">
                <a:latin typeface="Arial"/>
                <a:cs typeface="Arial"/>
              </a:rPr>
              <a:t>авторов/изобретателей</a:t>
            </a:r>
            <a:r>
              <a:rPr sz="2000" spc="-5" dirty="0">
                <a:latin typeface="Arial"/>
                <a:cs typeface="Arial"/>
              </a:rPr>
              <a:t>?</a:t>
            </a:r>
            <a:endParaRPr sz="2000" dirty="0">
              <a:latin typeface="Arial"/>
              <a:cs typeface="Arial"/>
            </a:endParaRPr>
          </a:p>
        </p:txBody>
      </p:sp>
    </p:spTree>
    <p:extLst>
      <p:ext uri="{BB962C8B-B14F-4D97-AF65-F5344CB8AC3E}">
        <p14:creationId xmlns:p14="http://schemas.microsoft.com/office/powerpoint/2010/main" xmlns="" val="4190193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ru-RU" sz="3400" b="1" dirty="0" smtClean="0">
                <a:ln w="1905"/>
                <a:solidFill>
                  <a:srgbClr val="002060"/>
                </a:solidFill>
                <a:effectLst>
                  <a:innerShdw blurRad="69850" dist="43180" dir="5400000">
                    <a:srgbClr val="000000">
                      <a:alpha val="65000"/>
                    </a:srgbClr>
                  </a:innerShdw>
                </a:effectLst>
              </a:rPr>
              <a:t>Вопрос </a:t>
            </a:r>
            <a:r>
              <a:rPr lang="ru-RU" sz="3400" b="1" dirty="0" smtClean="0">
                <a:ln w="1905"/>
                <a:solidFill>
                  <a:srgbClr val="002060"/>
                </a:solidFill>
                <a:effectLst>
                  <a:innerShdw blurRad="69850" dist="43180" dir="5400000">
                    <a:srgbClr val="000000">
                      <a:alpha val="65000"/>
                    </a:srgbClr>
                  </a:innerShdw>
                </a:effectLst>
              </a:rPr>
              <a:t>№6</a:t>
            </a:r>
            <a:endParaRPr lang="en-US" sz="3400" b="1" dirty="0">
              <a:ln w="1905"/>
              <a:solidFill>
                <a:srgbClr val="00206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539552" y="2852936"/>
            <a:ext cx="8175852" cy="3071725"/>
          </a:xfrm>
        </p:spPr>
        <p:txBody>
          <a:bodyPr/>
          <a:lstStyle/>
          <a:p>
            <a:pPr>
              <a:spcBef>
                <a:spcPts val="0"/>
              </a:spcBef>
            </a:pPr>
            <a:r>
              <a:rPr lang="ru-RU" sz="3200" dirty="0" smtClean="0"/>
              <a:t>Какие </a:t>
            </a:r>
            <a:r>
              <a:rPr lang="ru-RU" sz="3200" spc="-5" dirty="0" smtClean="0"/>
              <a:t>есть возможности по  коммерциализации</a:t>
            </a:r>
            <a:r>
              <a:rPr lang="ru-RU" sz="3200" spc="10" dirty="0" smtClean="0"/>
              <a:t> </a:t>
            </a:r>
            <a:r>
              <a:rPr lang="ru-RU" sz="3200" spc="-10" dirty="0" smtClean="0"/>
              <a:t>РИД?</a:t>
            </a:r>
            <a:endParaRPr lang="en-US" sz="3200" dirty="0"/>
          </a:p>
        </p:txBody>
      </p:sp>
      <p:pic>
        <p:nvPicPr>
          <p:cNvPr id="5" name="Picture 4" descr="D:\Users\henczel\AppData\Local\Microsoft\Windows\Temporary Internet Files\Content.IE5\JB75NBHN\interrogation[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19965"/>
            <a:ext cx="864096" cy="105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551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30986" y="1076943"/>
            <a:ext cx="178308" cy="178308"/>
          </a:xfrm>
          <a:prstGeom prst="rect">
            <a:avLst/>
          </a:prstGeom>
          <a:blipFill>
            <a:blip r:embed="rId3" cstate="print"/>
            <a:stretch>
              <a:fillRect/>
            </a:stretch>
          </a:blipFill>
        </p:spPr>
        <p:txBody>
          <a:bodyPr wrap="square" lIns="0" tIns="0" rIns="0" bIns="0" rtlCol="0"/>
          <a:lstStyle/>
          <a:p>
            <a:endParaRPr sz="2800"/>
          </a:p>
        </p:txBody>
      </p:sp>
      <p:sp>
        <p:nvSpPr>
          <p:cNvPr id="4" name="object 4"/>
          <p:cNvSpPr/>
          <p:nvPr/>
        </p:nvSpPr>
        <p:spPr>
          <a:xfrm>
            <a:off x="642910" y="3571876"/>
            <a:ext cx="178308" cy="178307"/>
          </a:xfrm>
          <a:prstGeom prst="rect">
            <a:avLst/>
          </a:prstGeom>
          <a:blipFill>
            <a:blip r:embed="rId3" cstate="print"/>
            <a:stretch>
              <a:fillRect/>
            </a:stretch>
          </a:blipFill>
        </p:spPr>
        <p:txBody>
          <a:bodyPr wrap="square" lIns="0" tIns="0" rIns="0" bIns="0" rtlCol="0"/>
          <a:lstStyle/>
          <a:p>
            <a:endParaRPr sz="2800"/>
          </a:p>
        </p:txBody>
      </p:sp>
      <p:sp>
        <p:nvSpPr>
          <p:cNvPr id="5" name="object 5"/>
          <p:cNvSpPr txBox="1"/>
          <p:nvPr/>
        </p:nvSpPr>
        <p:spPr>
          <a:xfrm>
            <a:off x="961442" y="1000108"/>
            <a:ext cx="7367905" cy="5416868"/>
          </a:xfrm>
          <a:prstGeom prst="rect">
            <a:avLst/>
          </a:prstGeom>
        </p:spPr>
        <p:txBody>
          <a:bodyPr vert="horz" wrap="square" lIns="0" tIns="0" rIns="0" bIns="0" rtlCol="0">
            <a:spAutoFit/>
          </a:bodyPr>
          <a:lstStyle/>
          <a:p>
            <a:pPr marL="12700"/>
            <a:r>
              <a:rPr b="1" spc="-5" dirty="0">
                <a:latin typeface="Arial"/>
                <a:cs typeface="Arial"/>
              </a:rPr>
              <a:t>Существуют </a:t>
            </a:r>
            <a:r>
              <a:rPr b="1" dirty="0">
                <a:latin typeface="Arial"/>
                <a:cs typeface="Arial"/>
              </a:rPr>
              <a:t>различные</a:t>
            </a:r>
            <a:r>
              <a:rPr b="1" spc="-70" dirty="0">
                <a:latin typeface="Arial"/>
                <a:cs typeface="Arial"/>
              </a:rPr>
              <a:t> </a:t>
            </a:r>
            <a:r>
              <a:rPr b="1" spc="5" dirty="0">
                <a:latin typeface="Arial"/>
                <a:cs typeface="Arial"/>
              </a:rPr>
              <a:t>сценарии</a:t>
            </a:r>
            <a:r>
              <a:rPr spc="5" dirty="0">
                <a:latin typeface="Arial"/>
                <a:cs typeface="Arial"/>
              </a:rPr>
              <a:t>:</a:t>
            </a:r>
            <a:endParaRPr>
              <a:latin typeface="Arial"/>
              <a:cs typeface="Arial"/>
            </a:endParaRPr>
          </a:p>
          <a:p>
            <a:pPr marL="675005" indent="-342900">
              <a:spcBef>
                <a:spcPts val="439"/>
              </a:spcBef>
              <a:buClr>
                <a:srgbClr val="007EDE"/>
              </a:buClr>
              <a:buFont typeface="Wingdings"/>
              <a:buChar char=""/>
              <a:tabLst>
                <a:tab pos="675005" algn="l"/>
                <a:tab pos="675640" algn="l"/>
              </a:tabLst>
            </a:pPr>
            <a:r>
              <a:rPr sz="2000" spc="-5" dirty="0">
                <a:latin typeface="Arial"/>
                <a:cs typeface="Arial"/>
              </a:rPr>
              <a:t>Использование в своем</a:t>
            </a:r>
            <a:r>
              <a:rPr sz="2000" spc="55" dirty="0">
                <a:latin typeface="Arial"/>
                <a:cs typeface="Arial"/>
              </a:rPr>
              <a:t> </a:t>
            </a:r>
            <a:r>
              <a:rPr sz="2000" spc="-5" dirty="0">
                <a:latin typeface="Arial"/>
                <a:cs typeface="Arial"/>
              </a:rPr>
              <a:t>производстве</a:t>
            </a:r>
            <a:endParaRPr sz="2000">
              <a:latin typeface="Arial"/>
              <a:cs typeface="Arial"/>
            </a:endParaRPr>
          </a:p>
          <a:p>
            <a:pPr marL="675005" indent="-342900">
              <a:spcBef>
                <a:spcPts val="434"/>
              </a:spcBef>
              <a:buClr>
                <a:srgbClr val="007EDE"/>
              </a:buClr>
              <a:buFont typeface="Wingdings"/>
              <a:buChar char=""/>
              <a:tabLst>
                <a:tab pos="675005" algn="l"/>
                <a:tab pos="675640" algn="l"/>
              </a:tabLst>
            </a:pPr>
            <a:r>
              <a:rPr sz="2000" spc="-5" dirty="0">
                <a:latin typeface="Arial"/>
                <a:cs typeface="Arial"/>
              </a:rPr>
              <a:t>Лицензирование</a:t>
            </a:r>
            <a:endParaRPr sz="2000">
              <a:latin typeface="Arial"/>
              <a:cs typeface="Arial"/>
            </a:endParaRPr>
          </a:p>
          <a:p>
            <a:pPr marL="675005" indent="-342900">
              <a:spcBef>
                <a:spcPts val="430"/>
              </a:spcBef>
              <a:buClr>
                <a:srgbClr val="007EDE"/>
              </a:buClr>
              <a:buFont typeface="Wingdings"/>
              <a:buChar char=""/>
              <a:tabLst>
                <a:tab pos="675005" algn="l"/>
                <a:tab pos="675640" algn="l"/>
              </a:tabLst>
            </a:pPr>
            <a:r>
              <a:rPr sz="2000" spc="-5" dirty="0">
                <a:latin typeface="Arial"/>
                <a:cs typeface="Arial"/>
              </a:rPr>
              <a:t>Создание </a:t>
            </a:r>
            <a:r>
              <a:rPr sz="2000" dirty="0">
                <a:latin typeface="Arial"/>
                <a:cs typeface="Arial"/>
              </a:rPr>
              <a:t>МИП, </a:t>
            </a:r>
            <a:r>
              <a:rPr sz="2000" spc="-5" dirty="0">
                <a:latin typeface="Arial"/>
                <a:cs typeface="Arial"/>
              </a:rPr>
              <a:t>старт-ап/спин-офф/спин-аут</a:t>
            </a:r>
            <a:r>
              <a:rPr sz="2000" spc="70" dirty="0">
                <a:latin typeface="Arial"/>
                <a:cs typeface="Arial"/>
              </a:rPr>
              <a:t> </a:t>
            </a:r>
            <a:r>
              <a:rPr sz="2000" spc="-5" dirty="0">
                <a:latin typeface="Arial"/>
                <a:cs typeface="Arial"/>
              </a:rPr>
              <a:t>компаний</a:t>
            </a:r>
            <a:endParaRPr sz="2000">
              <a:latin typeface="Arial"/>
              <a:cs typeface="Arial"/>
            </a:endParaRPr>
          </a:p>
          <a:p>
            <a:pPr marL="675005" indent="-342900">
              <a:spcBef>
                <a:spcPts val="430"/>
              </a:spcBef>
              <a:buClr>
                <a:srgbClr val="007EDE"/>
              </a:buClr>
              <a:buFont typeface="Wingdings"/>
              <a:buChar char=""/>
              <a:tabLst>
                <a:tab pos="675005" algn="l"/>
                <a:tab pos="675640" algn="l"/>
              </a:tabLst>
            </a:pPr>
            <a:r>
              <a:rPr sz="2000" spc="-5" dirty="0">
                <a:latin typeface="Arial"/>
                <a:cs typeface="Arial"/>
              </a:rPr>
              <a:t>Продажа</a:t>
            </a:r>
            <a:r>
              <a:rPr sz="2000" spc="-75" dirty="0">
                <a:latin typeface="Arial"/>
                <a:cs typeface="Arial"/>
              </a:rPr>
              <a:t> </a:t>
            </a:r>
            <a:r>
              <a:rPr sz="2000" spc="-5" dirty="0">
                <a:latin typeface="Arial"/>
                <a:cs typeface="Arial"/>
              </a:rPr>
              <a:t>(уступка)</a:t>
            </a:r>
            <a:endParaRPr sz="2000">
              <a:latin typeface="Arial"/>
              <a:cs typeface="Arial"/>
            </a:endParaRPr>
          </a:p>
          <a:p>
            <a:pPr marL="675005" indent="-342900">
              <a:spcBef>
                <a:spcPts val="430"/>
              </a:spcBef>
              <a:buClr>
                <a:srgbClr val="007EDE"/>
              </a:buClr>
              <a:buFont typeface="Wingdings"/>
              <a:buChar char=""/>
              <a:tabLst>
                <a:tab pos="675005" algn="l"/>
                <a:tab pos="675640" algn="l"/>
              </a:tabLst>
            </a:pPr>
            <a:r>
              <a:rPr sz="2000" dirty="0">
                <a:latin typeface="Arial"/>
                <a:cs typeface="Arial"/>
              </a:rPr>
              <a:t>Открытые</a:t>
            </a:r>
            <a:r>
              <a:rPr sz="2000" spc="-95" dirty="0">
                <a:latin typeface="Arial"/>
                <a:cs typeface="Arial"/>
              </a:rPr>
              <a:t> </a:t>
            </a:r>
            <a:r>
              <a:rPr sz="2000" dirty="0">
                <a:latin typeface="Arial"/>
                <a:cs typeface="Arial"/>
              </a:rPr>
              <a:t>источники</a:t>
            </a:r>
            <a:endParaRPr sz="2000">
              <a:latin typeface="Arial"/>
              <a:cs typeface="Arial"/>
            </a:endParaRPr>
          </a:p>
          <a:p>
            <a:pPr marL="12700">
              <a:spcBef>
                <a:spcPts val="1195"/>
              </a:spcBef>
            </a:pPr>
            <a:r>
              <a:rPr b="1" spc="-5" dirty="0">
                <a:latin typeface="Arial"/>
                <a:cs typeface="Arial"/>
              </a:rPr>
              <a:t>Факторы, которые следует принимать </a:t>
            </a:r>
            <a:r>
              <a:rPr b="1" dirty="0">
                <a:latin typeface="Arial"/>
                <a:cs typeface="Arial"/>
              </a:rPr>
              <a:t>во</a:t>
            </a:r>
            <a:r>
              <a:rPr b="1" spc="50" dirty="0">
                <a:latin typeface="Arial"/>
                <a:cs typeface="Arial"/>
              </a:rPr>
              <a:t> </a:t>
            </a:r>
            <a:r>
              <a:rPr b="1" dirty="0">
                <a:latin typeface="Arial"/>
                <a:cs typeface="Arial"/>
              </a:rPr>
              <a:t>внимание</a:t>
            </a:r>
            <a:r>
              <a:rPr dirty="0">
                <a:latin typeface="Arial"/>
                <a:cs typeface="Arial"/>
              </a:rPr>
              <a:t>:</a:t>
            </a:r>
            <a:endParaRPr>
              <a:latin typeface="Arial"/>
              <a:cs typeface="Arial"/>
            </a:endParaRPr>
          </a:p>
          <a:p>
            <a:pPr marL="675005" marR="5080" indent="-342900">
              <a:spcBef>
                <a:spcPts val="440"/>
              </a:spcBef>
              <a:buClr>
                <a:srgbClr val="007EDE"/>
              </a:buClr>
              <a:buFont typeface="Wingdings"/>
              <a:buChar char=""/>
              <a:tabLst>
                <a:tab pos="675005" algn="l"/>
                <a:tab pos="675640" algn="l"/>
              </a:tabLst>
            </a:pPr>
            <a:r>
              <a:rPr sz="2000" spc="-5" dirty="0">
                <a:latin typeface="Arial"/>
                <a:cs typeface="Arial"/>
              </a:rPr>
              <a:t>Национальное </a:t>
            </a:r>
            <a:r>
              <a:rPr sz="2000" dirty="0">
                <a:latin typeface="Arial"/>
                <a:cs typeface="Arial"/>
              </a:rPr>
              <a:t>законодательство </a:t>
            </a:r>
            <a:r>
              <a:rPr sz="2000" spc="-5" dirty="0">
                <a:latin typeface="Arial"/>
                <a:cs typeface="Arial"/>
              </a:rPr>
              <a:t>(</a:t>
            </a:r>
            <a:r>
              <a:rPr sz="2000" i="1" spc="-5" dirty="0">
                <a:latin typeface="Arial"/>
                <a:cs typeface="Arial"/>
              </a:rPr>
              <a:t>распределение прав,  создание коммерческих компаний университетами и </a:t>
            </a:r>
            <a:r>
              <a:rPr sz="2000" i="1" dirty="0">
                <a:latin typeface="Arial"/>
                <a:cs typeface="Arial"/>
              </a:rPr>
              <a:t>научно-  </a:t>
            </a:r>
            <a:r>
              <a:rPr sz="2000" i="1" spc="-5" dirty="0">
                <a:latin typeface="Arial"/>
                <a:cs typeface="Arial"/>
              </a:rPr>
              <a:t>исследовательскими учреждениями </a:t>
            </a:r>
            <a:r>
              <a:rPr sz="2000" i="1" dirty="0">
                <a:latin typeface="Arial"/>
                <a:cs typeface="Arial"/>
              </a:rPr>
              <a:t>и</a:t>
            </a:r>
            <a:r>
              <a:rPr sz="2000" i="1" spc="25" dirty="0">
                <a:latin typeface="Arial"/>
                <a:cs typeface="Arial"/>
              </a:rPr>
              <a:t> </a:t>
            </a:r>
            <a:r>
              <a:rPr sz="2000" i="1" dirty="0">
                <a:latin typeface="Arial"/>
                <a:cs typeface="Arial"/>
              </a:rPr>
              <a:t>т.д.</a:t>
            </a:r>
            <a:r>
              <a:rPr sz="2000" dirty="0">
                <a:latin typeface="Arial"/>
                <a:cs typeface="Arial"/>
              </a:rPr>
              <a:t>)</a:t>
            </a:r>
            <a:endParaRPr sz="2000">
              <a:latin typeface="Arial"/>
              <a:cs typeface="Arial"/>
            </a:endParaRPr>
          </a:p>
          <a:p>
            <a:pPr marL="675005" indent="-342900">
              <a:spcBef>
                <a:spcPts val="430"/>
              </a:spcBef>
              <a:buClr>
                <a:srgbClr val="007EDE"/>
              </a:buClr>
              <a:buFont typeface="Wingdings"/>
              <a:buChar char=""/>
              <a:tabLst>
                <a:tab pos="675005" algn="l"/>
                <a:tab pos="675640" algn="l"/>
              </a:tabLst>
            </a:pPr>
            <a:r>
              <a:rPr sz="2000" spc="-5" dirty="0">
                <a:latin typeface="Arial"/>
                <a:cs typeface="Arial"/>
              </a:rPr>
              <a:t>Характеристика </a:t>
            </a:r>
            <a:r>
              <a:rPr sz="2000" dirty="0">
                <a:latin typeface="Arial"/>
                <a:cs typeface="Arial"/>
              </a:rPr>
              <a:t>конкретного </a:t>
            </a:r>
            <a:r>
              <a:rPr sz="2000" spc="-5" dirty="0">
                <a:latin typeface="Arial"/>
                <a:cs typeface="Arial"/>
              </a:rPr>
              <a:t>ОИС, </a:t>
            </a:r>
            <a:r>
              <a:rPr sz="2000" dirty="0">
                <a:latin typeface="Arial"/>
                <a:cs typeface="Arial"/>
              </a:rPr>
              <a:t>стадия его</a:t>
            </a:r>
            <a:r>
              <a:rPr sz="2000" spc="-15" dirty="0">
                <a:latin typeface="Arial"/>
                <a:cs typeface="Arial"/>
              </a:rPr>
              <a:t> </a:t>
            </a:r>
            <a:r>
              <a:rPr sz="2000" spc="-5" dirty="0">
                <a:latin typeface="Arial"/>
                <a:cs typeface="Arial"/>
              </a:rPr>
              <a:t>развития</a:t>
            </a:r>
            <a:endParaRPr sz="2000">
              <a:latin typeface="Arial"/>
              <a:cs typeface="Arial"/>
            </a:endParaRPr>
          </a:p>
          <a:p>
            <a:pPr marL="675005" marR="648335" indent="-342900">
              <a:spcBef>
                <a:spcPts val="430"/>
              </a:spcBef>
              <a:buClr>
                <a:srgbClr val="007EDE"/>
              </a:buClr>
              <a:buFont typeface="Wingdings"/>
              <a:buChar char=""/>
              <a:tabLst>
                <a:tab pos="675005" algn="l"/>
                <a:tab pos="675640" algn="l"/>
              </a:tabLst>
            </a:pPr>
            <a:r>
              <a:rPr sz="2000" spc="-5" dirty="0">
                <a:latin typeface="Arial"/>
                <a:cs typeface="Arial"/>
              </a:rPr>
              <a:t>Возможности университета/ научно-исследовательского  учреждения</a:t>
            </a:r>
            <a:endParaRPr sz="2000">
              <a:latin typeface="Arial"/>
              <a:cs typeface="Arial"/>
            </a:endParaRPr>
          </a:p>
          <a:p>
            <a:pPr marL="675005" indent="-342900">
              <a:spcBef>
                <a:spcPts val="434"/>
              </a:spcBef>
              <a:buClr>
                <a:srgbClr val="007EDE"/>
              </a:buClr>
              <a:buFont typeface="Wingdings"/>
              <a:buChar char=""/>
              <a:tabLst>
                <a:tab pos="675005" algn="l"/>
                <a:tab pos="675640" algn="l"/>
              </a:tabLst>
            </a:pPr>
            <a:r>
              <a:rPr sz="2000" spc="-5" dirty="0">
                <a:latin typeface="Arial"/>
                <a:cs typeface="Arial"/>
              </a:rPr>
              <a:t>Коммерческая</a:t>
            </a:r>
            <a:r>
              <a:rPr sz="2000" spc="-60" dirty="0">
                <a:latin typeface="Arial"/>
                <a:cs typeface="Arial"/>
              </a:rPr>
              <a:t> </a:t>
            </a:r>
            <a:r>
              <a:rPr sz="2000" spc="-5" dirty="0">
                <a:latin typeface="Arial"/>
                <a:cs typeface="Arial"/>
              </a:rPr>
              <a:t>среда</a:t>
            </a:r>
            <a:endParaRPr sz="2000">
              <a:latin typeface="Arial"/>
              <a:cs typeface="Arial"/>
            </a:endParaRPr>
          </a:p>
        </p:txBody>
      </p:sp>
    </p:spTree>
    <p:extLst>
      <p:ext uri="{BB962C8B-B14F-4D97-AF65-F5344CB8AC3E}">
        <p14:creationId xmlns:p14="http://schemas.microsoft.com/office/powerpoint/2010/main" xmlns="" val="1873897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ru-RU" sz="3400" b="1" dirty="0" smtClean="0">
                <a:ln w="1905"/>
                <a:solidFill>
                  <a:srgbClr val="002060"/>
                </a:solidFill>
                <a:effectLst>
                  <a:innerShdw blurRad="69850" dist="43180" dir="5400000">
                    <a:srgbClr val="000000">
                      <a:alpha val="65000"/>
                    </a:srgbClr>
                  </a:innerShdw>
                </a:effectLst>
              </a:rPr>
              <a:t>Вопрос </a:t>
            </a:r>
            <a:r>
              <a:rPr lang="ru-RU" sz="3400" b="1" dirty="0" smtClean="0">
                <a:ln w="1905"/>
                <a:solidFill>
                  <a:srgbClr val="002060"/>
                </a:solidFill>
                <a:effectLst>
                  <a:innerShdw blurRad="69850" dist="43180" dir="5400000">
                    <a:srgbClr val="000000">
                      <a:alpha val="65000"/>
                    </a:srgbClr>
                  </a:innerShdw>
                </a:effectLst>
              </a:rPr>
              <a:t>№7</a:t>
            </a:r>
            <a:endParaRPr lang="en-US" sz="3400" b="1" dirty="0">
              <a:ln w="1905"/>
              <a:solidFill>
                <a:srgbClr val="00206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539552" y="2852936"/>
            <a:ext cx="8175852" cy="3071725"/>
          </a:xfrm>
        </p:spPr>
        <p:txBody>
          <a:bodyPr/>
          <a:lstStyle/>
          <a:p>
            <a:pPr>
              <a:spcBef>
                <a:spcPts val="0"/>
              </a:spcBef>
            </a:pPr>
            <a:r>
              <a:rPr lang="ru-RU" sz="3200" dirty="0" smtClean="0"/>
              <a:t>Как </a:t>
            </a:r>
            <a:r>
              <a:rPr lang="ru-RU" sz="3200" spc="-5" dirty="0" smtClean="0"/>
              <a:t>оплачивать расходы по охране и  поддержанию в силе</a:t>
            </a:r>
            <a:r>
              <a:rPr lang="ru-RU" sz="3200" spc="20" dirty="0" smtClean="0"/>
              <a:t> </a:t>
            </a:r>
            <a:r>
              <a:rPr lang="ru-RU" sz="3200" spc="-10" dirty="0" smtClean="0"/>
              <a:t>ИС?</a:t>
            </a:r>
            <a:endParaRPr lang="en-US" sz="3200" dirty="0"/>
          </a:p>
        </p:txBody>
      </p:sp>
      <p:pic>
        <p:nvPicPr>
          <p:cNvPr id="5" name="Picture 4" descr="D:\Users\henczel\AppData\Local\Microsoft\Windows\Temporary Internet Files\Content.IE5\JB75NBHN\interrogation[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19965"/>
            <a:ext cx="864096" cy="105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551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00034" y="729149"/>
            <a:ext cx="194633" cy="178308"/>
          </a:xfrm>
          <a:prstGeom prst="rect">
            <a:avLst/>
          </a:prstGeom>
          <a:blipFill>
            <a:blip r:embed="rId3" cstate="print"/>
            <a:stretch>
              <a:fillRect/>
            </a:stretch>
          </a:blipFill>
        </p:spPr>
        <p:txBody>
          <a:bodyPr wrap="square" lIns="0" tIns="0" rIns="0" bIns="0" rtlCol="0"/>
          <a:lstStyle/>
          <a:p>
            <a:endParaRPr sz="2800"/>
          </a:p>
        </p:txBody>
      </p:sp>
      <p:sp>
        <p:nvSpPr>
          <p:cNvPr id="4" name="object 4"/>
          <p:cNvSpPr/>
          <p:nvPr/>
        </p:nvSpPr>
        <p:spPr>
          <a:xfrm>
            <a:off x="500034" y="1250428"/>
            <a:ext cx="194633" cy="178308"/>
          </a:xfrm>
          <a:prstGeom prst="rect">
            <a:avLst/>
          </a:prstGeom>
          <a:blipFill>
            <a:blip r:embed="rId3" cstate="print"/>
            <a:stretch>
              <a:fillRect/>
            </a:stretch>
          </a:blipFill>
        </p:spPr>
        <p:txBody>
          <a:bodyPr wrap="square" lIns="0" tIns="0" rIns="0" bIns="0" rtlCol="0"/>
          <a:lstStyle/>
          <a:p>
            <a:endParaRPr sz="2800"/>
          </a:p>
        </p:txBody>
      </p:sp>
      <p:sp>
        <p:nvSpPr>
          <p:cNvPr id="5" name="object 5"/>
          <p:cNvSpPr/>
          <p:nvPr/>
        </p:nvSpPr>
        <p:spPr>
          <a:xfrm>
            <a:off x="500034" y="1857364"/>
            <a:ext cx="194633" cy="178308"/>
          </a:xfrm>
          <a:prstGeom prst="rect">
            <a:avLst/>
          </a:prstGeom>
          <a:blipFill>
            <a:blip r:embed="rId3" cstate="print"/>
            <a:stretch>
              <a:fillRect/>
            </a:stretch>
          </a:blipFill>
        </p:spPr>
        <p:txBody>
          <a:bodyPr wrap="square" lIns="0" tIns="0" rIns="0" bIns="0" rtlCol="0"/>
          <a:lstStyle/>
          <a:p>
            <a:endParaRPr sz="2800"/>
          </a:p>
        </p:txBody>
      </p:sp>
      <p:sp>
        <p:nvSpPr>
          <p:cNvPr id="6" name="object 6"/>
          <p:cNvSpPr/>
          <p:nvPr/>
        </p:nvSpPr>
        <p:spPr>
          <a:xfrm>
            <a:off x="500034" y="4107949"/>
            <a:ext cx="194633" cy="178307"/>
          </a:xfrm>
          <a:prstGeom prst="rect">
            <a:avLst/>
          </a:prstGeom>
          <a:blipFill>
            <a:blip r:embed="rId3" cstate="print"/>
            <a:stretch>
              <a:fillRect/>
            </a:stretch>
          </a:blipFill>
        </p:spPr>
        <p:txBody>
          <a:bodyPr wrap="square" lIns="0" tIns="0" rIns="0" bIns="0" rtlCol="0"/>
          <a:lstStyle/>
          <a:p>
            <a:endParaRPr sz="2800"/>
          </a:p>
        </p:txBody>
      </p:sp>
      <p:sp>
        <p:nvSpPr>
          <p:cNvPr id="7" name="object 7"/>
          <p:cNvSpPr/>
          <p:nvPr/>
        </p:nvSpPr>
        <p:spPr>
          <a:xfrm>
            <a:off x="500034" y="5036642"/>
            <a:ext cx="194633" cy="178308"/>
          </a:xfrm>
          <a:prstGeom prst="rect">
            <a:avLst/>
          </a:prstGeom>
          <a:blipFill>
            <a:blip r:embed="rId3" cstate="print"/>
            <a:stretch>
              <a:fillRect/>
            </a:stretch>
          </a:blipFill>
        </p:spPr>
        <p:txBody>
          <a:bodyPr wrap="square" lIns="0" tIns="0" rIns="0" bIns="0" rtlCol="0"/>
          <a:lstStyle/>
          <a:p>
            <a:endParaRPr sz="2800"/>
          </a:p>
        </p:txBody>
      </p:sp>
      <p:sp>
        <p:nvSpPr>
          <p:cNvPr id="8" name="object 8"/>
          <p:cNvSpPr txBox="1"/>
          <p:nvPr/>
        </p:nvSpPr>
        <p:spPr>
          <a:xfrm>
            <a:off x="830336" y="500042"/>
            <a:ext cx="7467220" cy="5614357"/>
          </a:xfrm>
          <a:prstGeom prst="rect">
            <a:avLst/>
          </a:prstGeom>
        </p:spPr>
        <p:txBody>
          <a:bodyPr vert="horz" wrap="square" lIns="0" tIns="0" rIns="0" bIns="0" rtlCol="0">
            <a:spAutoFit/>
          </a:bodyPr>
          <a:lstStyle/>
          <a:p>
            <a:pPr marL="12700" marR="970915">
              <a:lnSpc>
                <a:spcPct val="150000"/>
              </a:lnSpc>
            </a:pPr>
            <a:r>
              <a:rPr b="1" dirty="0">
                <a:latin typeface="Arial"/>
                <a:cs typeface="Arial"/>
              </a:rPr>
              <a:t>Какие издержки несет организация</a:t>
            </a:r>
            <a:r>
              <a:rPr dirty="0">
                <a:latin typeface="Arial"/>
                <a:cs typeface="Arial"/>
              </a:rPr>
              <a:t>?  </a:t>
            </a:r>
            <a:r>
              <a:rPr b="1" spc="-5" dirty="0">
                <a:latin typeface="Arial"/>
                <a:cs typeface="Arial"/>
              </a:rPr>
              <a:t>Стратегия </a:t>
            </a:r>
            <a:r>
              <a:rPr b="1" dirty="0">
                <a:latin typeface="Arial"/>
                <a:cs typeface="Arial"/>
              </a:rPr>
              <a:t>охраны и поддержания в силе</a:t>
            </a:r>
            <a:r>
              <a:rPr b="1" spc="-75" dirty="0">
                <a:latin typeface="Arial"/>
                <a:cs typeface="Arial"/>
              </a:rPr>
              <a:t> </a:t>
            </a:r>
            <a:r>
              <a:rPr b="1" dirty="0">
                <a:latin typeface="Arial"/>
                <a:cs typeface="Arial"/>
              </a:rPr>
              <a:t>ОПС  </a:t>
            </a:r>
            <a:r>
              <a:rPr b="1" spc="-5" dirty="0">
                <a:latin typeface="Arial"/>
                <a:cs typeface="Arial"/>
              </a:rPr>
              <a:t>Источники</a:t>
            </a:r>
            <a:r>
              <a:rPr b="1" spc="-40" dirty="0">
                <a:latin typeface="Arial"/>
                <a:cs typeface="Arial"/>
              </a:rPr>
              <a:t> </a:t>
            </a:r>
            <a:r>
              <a:rPr b="1" spc="-5" dirty="0">
                <a:latin typeface="Arial"/>
                <a:cs typeface="Arial"/>
              </a:rPr>
              <a:t>средств</a:t>
            </a:r>
            <a:r>
              <a:rPr spc="-5" dirty="0">
                <a:latin typeface="Arial"/>
                <a:cs typeface="Arial"/>
              </a:rPr>
              <a:t>:</a:t>
            </a:r>
            <a:endParaRPr>
              <a:latin typeface="Arial"/>
              <a:cs typeface="Arial"/>
            </a:endParaRPr>
          </a:p>
          <a:p>
            <a:pPr marL="675640" indent="-343535">
              <a:spcBef>
                <a:spcPts val="480"/>
              </a:spcBef>
              <a:buClr>
                <a:srgbClr val="007EDE"/>
              </a:buClr>
              <a:buFont typeface="Wingdings"/>
              <a:buChar char=""/>
              <a:tabLst>
                <a:tab pos="675640" algn="l"/>
                <a:tab pos="676275" algn="l"/>
              </a:tabLst>
            </a:pPr>
            <a:r>
              <a:rPr dirty="0">
                <a:latin typeface="Arial"/>
                <a:cs typeface="Arial"/>
              </a:rPr>
              <a:t>Бюджет</a:t>
            </a:r>
            <a:r>
              <a:rPr spc="5" dirty="0">
                <a:latin typeface="Arial"/>
                <a:cs typeface="Arial"/>
              </a:rPr>
              <a:t> </a:t>
            </a:r>
            <a:r>
              <a:rPr spc="-5" dirty="0">
                <a:latin typeface="Arial"/>
                <a:cs typeface="Arial"/>
              </a:rPr>
              <a:t>университета/факультета/отдела</a:t>
            </a:r>
            <a:endParaRPr>
              <a:latin typeface="Arial"/>
              <a:cs typeface="Arial"/>
            </a:endParaRPr>
          </a:p>
          <a:p>
            <a:pPr marL="675640" indent="-343535">
              <a:spcBef>
                <a:spcPts val="480"/>
              </a:spcBef>
              <a:buClr>
                <a:srgbClr val="007EDE"/>
              </a:buClr>
              <a:buFont typeface="Wingdings"/>
              <a:buChar char=""/>
              <a:tabLst>
                <a:tab pos="675640" algn="l"/>
                <a:tab pos="676275" algn="l"/>
              </a:tabLst>
            </a:pPr>
            <a:r>
              <a:rPr dirty="0">
                <a:latin typeface="Arial"/>
                <a:cs typeface="Arial"/>
              </a:rPr>
              <a:t>Специальные</a:t>
            </a:r>
            <a:r>
              <a:rPr spc="-105" dirty="0">
                <a:latin typeface="Arial"/>
                <a:cs typeface="Arial"/>
              </a:rPr>
              <a:t> </a:t>
            </a:r>
            <a:r>
              <a:rPr dirty="0">
                <a:latin typeface="Arial"/>
                <a:cs typeface="Arial"/>
              </a:rPr>
              <a:t>фонды</a:t>
            </a:r>
            <a:endParaRPr>
              <a:latin typeface="Arial"/>
              <a:cs typeface="Arial"/>
            </a:endParaRPr>
          </a:p>
          <a:p>
            <a:pPr marL="675640" indent="-343535">
              <a:spcBef>
                <a:spcPts val="480"/>
              </a:spcBef>
              <a:buClr>
                <a:srgbClr val="007EDE"/>
              </a:buClr>
              <a:buFont typeface="Wingdings"/>
              <a:buChar char=""/>
              <a:tabLst>
                <a:tab pos="675640" algn="l"/>
                <a:tab pos="676275" algn="l"/>
              </a:tabLst>
            </a:pPr>
            <a:r>
              <a:rPr dirty="0">
                <a:latin typeface="Arial"/>
                <a:cs typeface="Arial"/>
              </a:rPr>
              <a:t>Бюджет Центра трансфера</a:t>
            </a:r>
            <a:r>
              <a:rPr spc="-155" dirty="0">
                <a:latin typeface="Arial"/>
                <a:cs typeface="Arial"/>
              </a:rPr>
              <a:t> </a:t>
            </a:r>
            <a:r>
              <a:rPr dirty="0">
                <a:latin typeface="Arial"/>
                <a:cs typeface="Arial"/>
              </a:rPr>
              <a:t>технологий</a:t>
            </a:r>
            <a:endParaRPr>
              <a:latin typeface="Arial"/>
              <a:cs typeface="Arial"/>
            </a:endParaRPr>
          </a:p>
          <a:p>
            <a:pPr marL="675640" indent="-343535">
              <a:spcBef>
                <a:spcPts val="480"/>
              </a:spcBef>
              <a:buClr>
                <a:srgbClr val="007EDE"/>
              </a:buClr>
              <a:buFont typeface="Wingdings"/>
              <a:buChar char=""/>
              <a:tabLst>
                <a:tab pos="675640" algn="l"/>
                <a:tab pos="676275" algn="l"/>
              </a:tabLst>
            </a:pPr>
            <a:r>
              <a:rPr dirty="0">
                <a:latin typeface="Arial"/>
                <a:cs typeface="Arial"/>
              </a:rPr>
              <a:t>Государственные гранты и</a:t>
            </a:r>
            <a:r>
              <a:rPr spc="-150" dirty="0">
                <a:latin typeface="Arial"/>
                <a:cs typeface="Arial"/>
              </a:rPr>
              <a:t> </a:t>
            </a:r>
            <a:r>
              <a:rPr dirty="0">
                <a:latin typeface="Arial"/>
                <a:cs typeface="Arial"/>
              </a:rPr>
              <a:t>ваучеры</a:t>
            </a:r>
            <a:endParaRPr>
              <a:latin typeface="Arial"/>
              <a:cs typeface="Arial"/>
            </a:endParaRPr>
          </a:p>
          <a:p>
            <a:pPr marL="12700">
              <a:spcBef>
                <a:spcPts val="1200"/>
              </a:spcBef>
            </a:pPr>
            <a:r>
              <a:rPr dirty="0">
                <a:latin typeface="Arial"/>
                <a:cs typeface="Arial"/>
              </a:rPr>
              <a:t>Могут ли издержки на охрану и поддержание в </a:t>
            </a:r>
            <a:r>
              <a:rPr>
                <a:latin typeface="Arial"/>
                <a:cs typeface="Arial"/>
              </a:rPr>
              <a:t>силе</a:t>
            </a:r>
            <a:r>
              <a:rPr spc="-260">
                <a:latin typeface="Arial"/>
                <a:cs typeface="Arial"/>
              </a:rPr>
              <a:t> </a:t>
            </a:r>
            <a:r>
              <a:rPr smtClean="0">
                <a:latin typeface="Arial"/>
                <a:cs typeface="Arial"/>
              </a:rPr>
              <a:t>быть</a:t>
            </a:r>
            <a:r>
              <a:rPr lang="ru-RU" dirty="0" smtClean="0">
                <a:latin typeface="Arial"/>
                <a:cs typeface="Arial"/>
              </a:rPr>
              <a:t> </a:t>
            </a:r>
            <a:r>
              <a:rPr smtClean="0">
                <a:latin typeface="Arial"/>
                <a:cs typeface="Arial"/>
              </a:rPr>
              <a:t>покрыты </a:t>
            </a:r>
            <a:r>
              <a:rPr dirty="0">
                <a:latin typeface="Arial"/>
                <a:cs typeface="Arial"/>
              </a:rPr>
              <a:t>доходами от</a:t>
            </a:r>
            <a:r>
              <a:rPr spc="-150" dirty="0">
                <a:latin typeface="Arial"/>
                <a:cs typeface="Arial"/>
              </a:rPr>
              <a:t> </a:t>
            </a:r>
            <a:r>
              <a:rPr dirty="0">
                <a:latin typeface="Arial"/>
                <a:cs typeface="Arial"/>
              </a:rPr>
              <a:t>использования?</a:t>
            </a:r>
            <a:endParaRPr>
              <a:latin typeface="Arial"/>
              <a:cs typeface="Arial"/>
            </a:endParaRPr>
          </a:p>
          <a:p>
            <a:pPr marL="12700" marR="236220">
              <a:spcBef>
                <a:spcPts val="1680"/>
              </a:spcBef>
            </a:pPr>
            <a:r>
              <a:rPr dirty="0">
                <a:latin typeface="Arial"/>
                <a:cs typeface="Arial"/>
              </a:rPr>
              <a:t>Какие расходы могут быть покрыты другими</a:t>
            </a:r>
            <a:r>
              <a:rPr spc="-175" dirty="0">
                <a:latin typeface="Arial"/>
                <a:cs typeface="Arial"/>
              </a:rPr>
              <a:t> </a:t>
            </a:r>
            <a:r>
              <a:rPr dirty="0">
                <a:latin typeface="Arial"/>
                <a:cs typeface="Arial"/>
              </a:rPr>
              <a:t>сторонами  (</a:t>
            </a:r>
            <a:r>
              <a:rPr i="1" dirty="0">
                <a:latin typeface="Arial"/>
                <a:cs typeface="Arial"/>
              </a:rPr>
              <a:t>услуги патентных поверенных, юристов и</a:t>
            </a:r>
            <a:r>
              <a:rPr i="1" spc="-170" dirty="0">
                <a:latin typeface="Arial"/>
                <a:cs typeface="Arial"/>
              </a:rPr>
              <a:t> </a:t>
            </a:r>
            <a:r>
              <a:rPr i="1" dirty="0">
                <a:latin typeface="Arial"/>
                <a:cs typeface="Arial"/>
              </a:rPr>
              <a:t>т.п.</a:t>
            </a:r>
            <a:r>
              <a:rPr dirty="0">
                <a:latin typeface="Arial"/>
                <a:cs typeface="Arial"/>
              </a:rPr>
              <a:t>)</a:t>
            </a:r>
            <a:endParaRPr>
              <a:latin typeface="Arial"/>
              <a:cs typeface="Arial"/>
            </a:endParaRPr>
          </a:p>
        </p:txBody>
      </p:sp>
    </p:spTree>
    <p:extLst>
      <p:ext uri="{BB962C8B-B14F-4D97-AF65-F5344CB8AC3E}">
        <p14:creationId xmlns:p14="http://schemas.microsoft.com/office/powerpoint/2010/main" xmlns="" val="1124366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ru-RU" sz="3400" b="1" dirty="0" smtClean="0">
                <a:ln w="1905"/>
                <a:solidFill>
                  <a:srgbClr val="002060"/>
                </a:solidFill>
                <a:effectLst>
                  <a:innerShdw blurRad="69850" dist="43180" dir="5400000">
                    <a:srgbClr val="000000">
                      <a:alpha val="65000"/>
                    </a:srgbClr>
                  </a:innerShdw>
                </a:effectLst>
              </a:rPr>
              <a:t>Вопрос </a:t>
            </a:r>
            <a:r>
              <a:rPr lang="ru-RU" sz="3400" b="1" dirty="0" smtClean="0">
                <a:ln w="1905"/>
                <a:solidFill>
                  <a:srgbClr val="002060"/>
                </a:solidFill>
                <a:effectLst>
                  <a:innerShdw blurRad="69850" dist="43180" dir="5400000">
                    <a:srgbClr val="000000">
                      <a:alpha val="65000"/>
                    </a:srgbClr>
                  </a:innerShdw>
                </a:effectLst>
              </a:rPr>
              <a:t>№8</a:t>
            </a:r>
            <a:endParaRPr lang="en-US" sz="3400" b="1" dirty="0">
              <a:ln w="1905"/>
              <a:solidFill>
                <a:srgbClr val="00206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539552" y="2852936"/>
            <a:ext cx="8175852" cy="3071725"/>
          </a:xfrm>
        </p:spPr>
        <p:txBody>
          <a:bodyPr/>
          <a:lstStyle/>
          <a:p>
            <a:pPr>
              <a:spcBef>
                <a:spcPts val="0"/>
              </a:spcBef>
            </a:pPr>
            <a:r>
              <a:rPr lang="ru-RU" sz="3200" dirty="0" smtClean="0"/>
              <a:t>Как </a:t>
            </a:r>
            <a:r>
              <a:rPr lang="ru-RU" sz="3200" spc="-5" dirty="0" smtClean="0"/>
              <a:t>распределять </a:t>
            </a:r>
            <a:r>
              <a:rPr lang="ru-RU" sz="3200" spc="-5" dirty="0" smtClean="0"/>
              <a:t>доходы от  коммерциализации?</a:t>
            </a:r>
            <a:endParaRPr lang="en-US" sz="3200" dirty="0"/>
          </a:p>
        </p:txBody>
      </p:sp>
      <p:pic>
        <p:nvPicPr>
          <p:cNvPr id="5" name="Picture 4" descr="D:\Users\henczel\AppData\Local\Microsoft\Windows\Temporary Internet Files\Content.IE5\JB75NBHN\interrogation[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19965"/>
            <a:ext cx="864096" cy="105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551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ubTitle" idx="1"/>
          </p:nvPr>
        </p:nvSpPr>
        <p:spPr>
          <a:xfrm>
            <a:off x="323850" y="3356992"/>
            <a:ext cx="8712200" cy="1583308"/>
          </a:xfrm>
        </p:spPr>
        <p:txBody>
          <a:bodyPr anchor="ctr"/>
          <a:lstStyle/>
          <a:p>
            <a:pPr eaLnBrk="1" hangingPunct="1">
              <a:spcBef>
                <a:spcPct val="0"/>
              </a:spcBef>
            </a:pPr>
            <a:r>
              <a:rPr lang="ru-RU" altLang="en-US" sz="3200" b="1" dirty="0">
                <a:solidFill>
                  <a:srgbClr val="0070C0"/>
                </a:solidFill>
              </a:rPr>
              <a:t>Метод «10ти вопросов»</a:t>
            </a:r>
          </a:p>
          <a:p>
            <a:pPr eaLnBrk="1" hangingPunct="1">
              <a:spcBef>
                <a:spcPct val="0"/>
              </a:spcBef>
            </a:pPr>
            <a:endParaRPr lang="en-US" altLang="en-US" dirty="0" smtClean="0">
              <a:solidFill>
                <a:srgbClr val="00408C"/>
              </a:solidFill>
              <a:ea typeface="MS PGothic" panose="020B0600070205080204" pitchFamily="34" charset="-128"/>
            </a:endParaRPr>
          </a:p>
          <a:p>
            <a:pPr eaLnBrk="1" hangingPunct="1">
              <a:spcBef>
                <a:spcPct val="0"/>
              </a:spcBef>
            </a:pPr>
            <a:r>
              <a:rPr lang="ru-RU" altLang="en-US" dirty="0" smtClean="0">
                <a:solidFill>
                  <a:srgbClr val="00408C"/>
                </a:solidFill>
                <a:ea typeface="MS PGothic" panose="020B0600070205080204" pitchFamily="34" charset="-128"/>
              </a:rPr>
              <a:t>Национальный семинар по Политикам ИС</a:t>
            </a:r>
            <a:endParaRPr lang="en-US" altLang="en-US" dirty="0" smtClean="0">
              <a:solidFill>
                <a:srgbClr val="00408C"/>
              </a:solidFill>
              <a:ea typeface="MS PGothic" panose="020B0600070205080204" pitchFamily="34" charset="-128"/>
            </a:endParaRPr>
          </a:p>
          <a:p>
            <a:pPr eaLnBrk="1" hangingPunct="1">
              <a:spcBef>
                <a:spcPct val="0"/>
              </a:spcBef>
            </a:pPr>
            <a:endParaRPr lang="en-US" altLang="en-US" dirty="0" smtClean="0">
              <a:solidFill>
                <a:srgbClr val="00408C"/>
              </a:solidFill>
              <a:ea typeface="MS PGothic" panose="020B0600070205080204" pitchFamily="34" charset="-128"/>
            </a:endParaRPr>
          </a:p>
          <a:p>
            <a:pPr eaLnBrk="1" hangingPunct="1">
              <a:spcBef>
                <a:spcPct val="0"/>
              </a:spcBef>
            </a:pPr>
            <a:endParaRPr lang="en-US" altLang="en-US" dirty="0" smtClean="0">
              <a:solidFill>
                <a:srgbClr val="00408C"/>
              </a:solidFill>
              <a:ea typeface="MS PGothic" panose="020B0600070205080204" pitchFamily="34" charset="-128"/>
            </a:endParaRPr>
          </a:p>
        </p:txBody>
      </p:sp>
      <p:sp>
        <p:nvSpPr>
          <p:cNvPr id="8195" name="Text Box 5"/>
          <p:cNvSpPr txBox="1">
            <a:spLocks noChangeArrowheads="1"/>
          </p:cNvSpPr>
          <p:nvPr/>
        </p:nvSpPr>
        <p:spPr bwMode="auto">
          <a:xfrm>
            <a:off x="6084888" y="5732465"/>
            <a:ext cx="2570162" cy="269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eaLnBrk="1" hangingPunct="1">
              <a:buFontTx/>
              <a:buNone/>
            </a:pPr>
            <a:r>
              <a:rPr lang="ru-RU" altLang="en-US" sz="2000">
                <a:solidFill>
                  <a:srgbClr val="00408C"/>
                </a:solidFill>
                <a:ea typeface="MS PGothic" panose="020B0600070205080204" pitchFamily="34" charset="-128"/>
              </a:rPr>
              <a:t>Омск</a:t>
            </a:r>
            <a:endParaRPr lang="en-US" altLang="en-US" sz="2000" b="1">
              <a:solidFill>
                <a:srgbClr val="333399"/>
              </a:solidFill>
              <a:ea typeface="MS PGothic" panose="020B0600070205080204" pitchFamily="34" charset="-128"/>
            </a:endParaRPr>
          </a:p>
          <a:p>
            <a:pPr eaLnBrk="1" hangingPunct="1">
              <a:buFontTx/>
              <a:buNone/>
            </a:pPr>
            <a:r>
              <a:rPr lang="ru-RU" altLang="en-US" sz="2000">
                <a:solidFill>
                  <a:srgbClr val="00408C"/>
                </a:solidFill>
                <a:ea typeface="MS PGothic" panose="020B0600070205080204" pitchFamily="34" charset="-128"/>
              </a:rPr>
              <a:t>26-27 Марта</a:t>
            </a:r>
            <a:r>
              <a:rPr lang="en-US" altLang="en-US" sz="2000">
                <a:solidFill>
                  <a:srgbClr val="00408C"/>
                </a:solidFill>
                <a:ea typeface="MS PGothic" panose="020B0600070205080204" pitchFamily="34" charset="-128"/>
              </a:rPr>
              <a:t> 2019</a:t>
            </a:r>
            <a:r>
              <a:rPr lang="ru-RU" altLang="en-US" sz="2000">
                <a:solidFill>
                  <a:srgbClr val="00408C"/>
                </a:solidFill>
                <a:ea typeface="MS PGothic" panose="020B0600070205080204" pitchFamily="34" charset="-128"/>
              </a:rPr>
              <a:t> года</a:t>
            </a:r>
            <a:endParaRPr lang="en-US" altLang="en-US" sz="2000">
              <a:solidFill>
                <a:srgbClr val="00408C"/>
              </a:solidFill>
              <a:ea typeface="MS PGothic" panose="020B0600070205080204" pitchFamily="34" charset="-128"/>
            </a:endParaRPr>
          </a:p>
        </p:txBody>
      </p:sp>
      <p:sp>
        <p:nvSpPr>
          <p:cNvPr id="8196" name="Rectangle 7"/>
          <p:cNvSpPr>
            <a:spLocks noChangeArrowheads="1"/>
          </p:cNvSpPr>
          <p:nvPr/>
        </p:nvSpPr>
        <p:spPr bwMode="auto">
          <a:xfrm>
            <a:off x="395290" y="5732465"/>
            <a:ext cx="4638675" cy="712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a:spcBef>
                <a:spcPct val="20000"/>
              </a:spcBef>
              <a:buBlip>
                <a:blip r:embed="rId3"/>
              </a:buBlip>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Blip>
                <a:blip r:embed="rId3"/>
              </a:buBlip>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Blip>
                <a:blip r:embed="rId3"/>
              </a:buBlip>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anose="020B0604020202020204" pitchFamily="34" charset="0"/>
                <a:cs typeface="Arial" panose="020B0604020202020204" pitchFamily="34" charset="0"/>
              </a:defRPr>
            </a:lvl9pPr>
          </a:lstStyle>
          <a:p>
            <a:pPr eaLnBrk="1" hangingPunct="1">
              <a:buFontTx/>
              <a:buNone/>
            </a:pPr>
            <a:r>
              <a:rPr lang="ru-RU" altLang="en-US" sz="2000">
                <a:solidFill>
                  <a:srgbClr val="00408C"/>
                </a:solidFill>
                <a:ea typeface="ヒラギノ角ゴ Pro W3"/>
                <a:cs typeface="ヒラギノ角ゴ Pro W3"/>
              </a:rPr>
              <a:t>Саидахмад АЗИМОВ</a:t>
            </a:r>
          </a:p>
          <a:p>
            <a:pPr eaLnBrk="1" hangingPunct="1">
              <a:buFontTx/>
              <a:buNone/>
            </a:pPr>
            <a:r>
              <a:rPr lang="ru-RU" altLang="en-US" sz="2000">
                <a:solidFill>
                  <a:srgbClr val="00408C"/>
                </a:solidFill>
                <a:ea typeface="ヒラギノ角ゴ Pro W3"/>
                <a:cs typeface="ヒラギノ角ゴ Pro W3"/>
              </a:rPr>
              <a:t>Руководитель программ</a:t>
            </a:r>
            <a:endParaRPr lang="en-US" altLang="en-US" sz="2000">
              <a:solidFill>
                <a:srgbClr val="00408C"/>
              </a:solidFill>
              <a:ea typeface="ヒラギノ角ゴ Pro W3"/>
              <a:cs typeface="ヒラギノ角ゴ Pro W3"/>
            </a:endParaRPr>
          </a:p>
        </p:txBody>
      </p:sp>
    </p:spTree>
    <p:extLst>
      <p:ext uri="{BB962C8B-B14F-4D97-AF65-F5344CB8AC3E}">
        <p14:creationId xmlns:p14="http://schemas.microsoft.com/office/powerpoint/2010/main" xmlns="" val="2975706851"/>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472" y="1142984"/>
            <a:ext cx="178308" cy="1783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58977" y="2722245"/>
            <a:ext cx="178308" cy="17830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71472" y="4714884"/>
            <a:ext cx="178308" cy="17830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57224" y="1000108"/>
            <a:ext cx="7755890" cy="5129609"/>
          </a:xfrm>
          <a:prstGeom prst="rect">
            <a:avLst/>
          </a:prstGeom>
        </p:spPr>
        <p:txBody>
          <a:bodyPr vert="horz" wrap="square" lIns="0" tIns="0" rIns="0" bIns="0" rtlCol="0">
            <a:spAutoFit/>
          </a:bodyPr>
          <a:lstStyle/>
          <a:p>
            <a:pPr marL="12700"/>
            <a:r>
              <a:rPr spc="-505" dirty="0">
                <a:latin typeface="Times New Roman"/>
                <a:cs typeface="Times New Roman"/>
              </a:rPr>
              <a:t> </a:t>
            </a:r>
            <a:r>
              <a:rPr dirty="0">
                <a:latin typeface="Arial"/>
                <a:cs typeface="Arial"/>
              </a:rPr>
              <a:t>При отсутствии конкретного регулирования </a:t>
            </a:r>
            <a:r>
              <a:rPr>
                <a:latin typeface="Arial"/>
                <a:cs typeface="Arial"/>
              </a:rPr>
              <a:t>наиболее</a:t>
            </a:r>
            <a:r>
              <a:rPr spc="-195">
                <a:latin typeface="Arial"/>
                <a:cs typeface="Arial"/>
              </a:rPr>
              <a:t> </a:t>
            </a:r>
            <a:r>
              <a:rPr smtClean="0">
                <a:latin typeface="Arial"/>
                <a:cs typeface="Arial"/>
              </a:rPr>
              <a:t>часто</a:t>
            </a:r>
            <a:r>
              <a:rPr lang="ru-RU" dirty="0" smtClean="0">
                <a:latin typeface="Arial"/>
                <a:cs typeface="Arial"/>
              </a:rPr>
              <a:t> </a:t>
            </a:r>
            <a:r>
              <a:rPr spc="-505" smtClean="0">
                <a:latin typeface="Times New Roman"/>
                <a:cs typeface="Times New Roman"/>
              </a:rPr>
              <a:t> </a:t>
            </a:r>
            <a:r>
              <a:rPr dirty="0">
                <a:latin typeface="Arial"/>
                <a:cs typeface="Arial"/>
              </a:rPr>
              <a:t>используется схема 30%-30%-30%</a:t>
            </a:r>
            <a:r>
              <a:rPr spc="-155" dirty="0">
                <a:latin typeface="Arial"/>
                <a:cs typeface="Arial"/>
              </a:rPr>
              <a:t> </a:t>
            </a:r>
            <a:r>
              <a:rPr dirty="0">
                <a:latin typeface="Arial"/>
                <a:cs typeface="Arial"/>
              </a:rPr>
              <a:t>(</a:t>
            </a:r>
            <a:r>
              <a:rPr i="1" dirty="0">
                <a:latin typeface="Arial"/>
                <a:cs typeface="Arial"/>
              </a:rPr>
              <a:t>учреждение,  </a:t>
            </a:r>
            <a:r>
              <a:rPr i="1" spc="-5" dirty="0">
                <a:latin typeface="Arial"/>
                <a:cs typeface="Arial"/>
              </a:rPr>
              <a:t>факультет/отдел,</a:t>
            </a:r>
            <a:r>
              <a:rPr i="1" spc="-55" dirty="0">
                <a:latin typeface="Arial"/>
                <a:cs typeface="Arial"/>
              </a:rPr>
              <a:t> </a:t>
            </a:r>
            <a:r>
              <a:rPr i="1" dirty="0">
                <a:latin typeface="Arial"/>
                <a:cs typeface="Arial"/>
              </a:rPr>
              <a:t>изобретатель/автор</a:t>
            </a:r>
            <a:r>
              <a:rPr dirty="0">
                <a:latin typeface="Arial"/>
                <a:cs typeface="Arial"/>
              </a:rPr>
              <a:t>)</a:t>
            </a:r>
            <a:endParaRPr>
              <a:latin typeface="Arial"/>
              <a:cs typeface="Arial"/>
            </a:endParaRPr>
          </a:p>
          <a:p>
            <a:pPr marL="12700">
              <a:spcBef>
                <a:spcPts val="1635"/>
              </a:spcBef>
            </a:pPr>
            <a:r>
              <a:rPr spc="-505" dirty="0">
                <a:latin typeface="Times New Roman"/>
                <a:cs typeface="Times New Roman"/>
              </a:rPr>
              <a:t> </a:t>
            </a:r>
            <a:r>
              <a:rPr dirty="0">
                <a:latin typeface="Arial"/>
                <a:cs typeface="Arial"/>
              </a:rPr>
              <a:t>МГУ им.</a:t>
            </a:r>
            <a:r>
              <a:rPr spc="-95" dirty="0">
                <a:latin typeface="Arial"/>
                <a:cs typeface="Arial"/>
              </a:rPr>
              <a:t> </a:t>
            </a:r>
            <a:r>
              <a:rPr dirty="0">
                <a:latin typeface="Arial"/>
                <a:cs typeface="Arial"/>
              </a:rPr>
              <a:t>Ломоносова:</a:t>
            </a:r>
            <a:endParaRPr>
              <a:latin typeface="Arial"/>
              <a:cs typeface="Arial"/>
            </a:endParaRPr>
          </a:p>
          <a:p>
            <a:pPr marL="675640" indent="-342900">
              <a:spcBef>
                <a:spcPts val="439"/>
              </a:spcBef>
              <a:buClr>
                <a:srgbClr val="007EDE"/>
              </a:buClr>
              <a:buFont typeface="Wingdings"/>
              <a:buChar char=""/>
              <a:tabLst>
                <a:tab pos="675640" algn="l"/>
                <a:tab pos="676275" algn="l"/>
              </a:tabLst>
            </a:pPr>
            <a:r>
              <a:rPr sz="2000" spc="-5" dirty="0">
                <a:latin typeface="Arial"/>
                <a:cs typeface="Arial"/>
              </a:rPr>
              <a:t>авторам – не менее 20%, оставшаяся</a:t>
            </a:r>
            <a:r>
              <a:rPr sz="2000" spc="85" dirty="0">
                <a:latin typeface="Arial"/>
                <a:cs typeface="Arial"/>
              </a:rPr>
              <a:t> </a:t>
            </a:r>
            <a:r>
              <a:rPr sz="2000" spc="-5" dirty="0">
                <a:latin typeface="Arial"/>
                <a:cs typeface="Arial"/>
              </a:rPr>
              <a:t>часть:</a:t>
            </a:r>
            <a:endParaRPr sz="2000">
              <a:latin typeface="Arial"/>
              <a:cs typeface="Arial"/>
            </a:endParaRPr>
          </a:p>
          <a:p>
            <a:pPr marL="675640" indent="-342900">
              <a:spcBef>
                <a:spcPts val="430"/>
              </a:spcBef>
              <a:buClr>
                <a:srgbClr val="007EDE"/>
              </a:buClr>
              <a:buFont typeface="Wingdings"/>
              <a:buChar char=""/>
              <a:tabLst>
                <a:tab pos="675640" algn="l"/>
                <a:tab pos="676275" algn="l"/>
              </a:tabLst>
            </a:pPr>
            <a:r>
              <a:rPr sz="2000" spc="-5" dirty="0">
                <a:latin typeface="Arial"/>
                <a:cs typeface="Arial"/>
              </a:rPr>
              <a:t>70% – поступает в распоряжение подразделения, </a:t>
            </a:r>
            <a:r>
              <a:rPr sz="2000" dirty="0">
                <a:latin typeface="Arial"/>
                <a:cs typeface="Arial"/>
              </a:rPr>
              <a:t>где </a:t>
            </a:r>
            <a:r>
              <a:rPr sz="2000" spc="-5" dirty="0">
                <a:latin typeface="Arial"/>
                <a:cs typeface="Arial"/>
              </a:rPr>
              <a:t>создан</a:t>
            </a:r>
            <a:r>
              <a:rPr sz="2000" spc="120" dirty="0">
                <a:latin typeface="Arial"/>
                <a:cs typeface="Arial"/>
              </a:rPr>
              <a:t> </a:t>
            </a:r>
            <a:r>
              <a:rPr sz="2000" dirty="0">
                <a:latin typeface="Arial"/>
                <a:cs typeface="Arial"/>
              </a:rPr>
              <a:t>РИД</a:t>
            </a:r>
            <a:endParaRPr sz="2000">
              <a:latin typeface="Arial"/>
              <a:cs typeface="Arial"/>
            </a:endParaRPr>
          </a:p>
          <a:p>
            <a:pPr marL="675640" indent="-342900">
              <a:spcBef>
                <a:spcPts val="430"/>
              </a:spcBef>
              <a:buClr>
                <a:srgbClr val="007EDE"/>
              </a:buClr>
              <a:buFont typeface="Wingdings"/>
              <a:buChar char=""/>
              <a:tabLst>
                <a:tab pos="675640" algn="l"/>
                <a:tab pos="676275" algn="l"/>
              </a:tabLst>
            </a:pPr>
            <a:r>
              <a:rPr sz="2000" spc="-5" dirty="0">
                <a:latin typeface="Arial"/>
                <a:cs typeface="Arial"/>
              </a:rPr>
              <a:t>30% – поступает в распоряжение</a:t>
            </a:r>
            <a:r>
              <a:rPr sz="2000" spc="30" dirty="0">
                <a:latin typeface="Arial"/>
                <a:cs typeface="Arial"/>
              </a:rPr>
              <a:t> </a:t>
            </a:r>
            <a:r>
              <a:rPr sz="2000" dirty="0">
                <a:latin typeface="Arial"/>
                <a:cs typeface="Arial"/>
              </a:rPr>
              <a:t>МГУ</a:t>
            </a:r>
            <a:endParaRPr sz="2000">
              <a:latin typeface="Arial"/>
              <a:cs typeface="Arial"/>
            </a:endParaRPr>
          </a:p>
          <a:p>
            <a:pPr>
              <a:spcBef>
                <a:spcPts val="15"/>
              </a:spcBef>
              <a:buClr>
                <a:srgbClr val="007EDE"/>
              </a:buClr>
              <a:buFont typeface="Wingdings"/>
              <a:buChar char=""/>
            </a:pPr>
            <a:endParaRPr sz="1600">
              <a:latin typeface="Times New Roman"/>
              <a:cs typeface="Times New Roman"/>
            </a:endParaRPr>
          </a:p>
          <a:p>
            <a:pPr marL="12700"/>
            <a:r>
              <a:rPr dirty="0">
                <a:latin typeface="Arial"/>
                <a:cs typeface="Arial"/>
              </a:rPr>
              <a:t>Важно определить базу (когда есть</a:t>
            </a:r>
            <a:r>
              <a:rPr spc="-170" dirty="0">
                <a:latin typeface="Arial"/>
                <a:cs typeface="Arial"/>
              </a:rPr>
              <a:t> </a:t>
            </a:r>
            <a:r>
              <a:rPr dirty="0">
                <a:latin typeface="Arial"/>
                <a:cs typeface="Arial"/>
              </a:rPr>
              <a:t>альтернатива):</a:t>
            </a:r>
            <a:endParaRPr>
              <a:latin typeface="Arial"/>
              <a:cs typeface="Arial"/>
            </a:endParaRPr>
          </a:p>
          <a:p>
            <a:pPr marL="675640" indent="-342900">
              <a:spcBef>
                <a:spcPts val="439"/>
              </a:spcBef>
              <a:buClr>
                <a:srgbClr val="007EDE"/>
              </a:buClr>
              <a:buFont typeface="Wingdings"/>
              <a:buChar char=""/>
              <a:tabLst>
                <a:tab pos="675640" algn="l"/>
                <a:tab pos="676275" algn="l"/>
              </a:tabLst>
            </a:pPr>
            <a:r>
              <a:rPr sz="2000" spc="-5" dirty="0">
                <a:latin typeface="Arial"/>
                <a:cs typeface="Arial"/>
              </a:rPr>
              <a:t>Валовый</a:t>
            </a:r>
            <a:r>
              <a:rPr sz="2000" spc="-60" dirty="0">
                <a:latin typeface="Arial"/>
                <a:cs typeface="Arial"/>
              </a:rPr>
              <a:t> </a:t>
            </a:r>
            <a:r>
              <a:rPr sz="2000" spc="-5" dirty="0">
                <a:latin typeface="Arial"/>
                <a:cs typeface="Arial"/>
              </a:rPr>
              <a:t>доход</a:t>
            </a:r>
            <a:endParaRPr sz="2000">
              <a:latin typeface="Arial"/>
              <a:cs typeface="Arial"/>
            </a:endParaRPr>
          </a:p>
          <a:p>
            <a:pPr marL="675640" indent="-342900">
              <a:spcBef>
                <a:spcPts val="430"/>
              </a:spcBef>
              <a:buClr>
                <a:srgbClr val="007EDE"/>
              </a:buClr>
              <a:buFont typeface="Wingdings"/>
              <a:buChar char=""/>
              <a:tabLst>
                <a:tab pos="675640" algn="l"/>
                <a:tab pos="676275" algn="l"/>
              </a:tabLst>
            </a:pPr>
            <a:r>
              <a:rPr sz="2000" dirty="0">
                <a:latin typeface="Arial"/>
                <a:cs typeface="Arial"/>
              </a:rPr>
              <a:t>Прибыль</a:t>
            </a:r>
            <a:endParaRPr sz="2000">
              <a:latin typeface="Arial"/>
              <a:cs typeface="Arial"/>
            </a:endParaRPr>
          </a:p>
          <a:p>
            <a:pPr marL="675640" indent="-342900">
              <a:spcBef>
                <a:spcPts val="434"/>
              </a:spcBef>
              <a:buClr>
                <a:srgbClr val="007EDE"/>
              </a:buClr>
              <a:buFont typeface="Wingdings"/>
              <a:buChar char=""/>
              <a:tabLst>
                <a:tab pos="675640" algn="l"/>
                <a:tab pos="676275" algn="l"/>
              </a:tabLst>
            </a:pPr>
            <a:r>
              <a:rPr sz="2000" spc="-5" dirty="0">
                <a:latin typeface="Arial"/>
                <a:cs typeface="Arial"/>
              </a:rPr>
              <a:t>Лицензионные</a:t>
            </a:r>
            <a:r>
              <a:rPr sz="2000" spc="-20" dirty="0">
                <a:latin typeface="Arial"/>
                <a:cs typeface="Arial"/>
              </a:rPr>
              <a:t> </a:t>
            </a:r>
            <a:r>
              <a:rPr sz="2000" spc="-5" dirty="0">
                <a:latin typeface="Arial"/>
                <a:cs typeface="Arial"/>
              </a:rPr>
              <a:t>поступления</a:t>
            </a:r>
            <a:endParaRPr sz="2000">
              <a:latin typeface="Arial"/>
              <a:cs typeface="Arial"/>
            </a:endParaRPr>
          </a:p>
        </p:txBody>
      </p:sp>
    </p:spTree>
    <p:extLst>
      <p:ext uri="{BB962C8B-B14F-4D97-AF65-F5344CB8AC3E}">
        <p14:creationId xmlns:p14="http://schemas.microsoft.com/office/powerpoint/2010/main" xmlns="" val="4204871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ru-RU" sz="3400" b="1" dirty="0" smtClean="0">
                <a:ln w="1905"/>
                <a:solidFill>
                  <a:srgbClr val="002060"/>
                </a:solidFill>
                <a:effectLst>
                  <a:innerShdw blurRad="69850" dist="43180" dir="5400000">
                    <a:srgbClr val="000000">
                      <a:alpha val="65000"/>
                    </a:srgbClr>
                  </a:innerShdw>
                </a:effectLst>
              </a:rPr>
              <a:t>Вопрос </a:t>
            </a:r>
            <a:r>
              <a:rPr lang="ru-RU" sz="3400" b="1" dirty="0" smtClean="0">
                <a:ln w="1905"/>
                <a:solidFill>
                  <a:srgbClr val="002060"/>
                </a:solidFill>
                <a:effectLst>
                  <a:innerShdw blurRad="69850" dist="43180" dir="5400000">
                    <a:srgbClr val="000000">
                      <a:alpha val="65000"/>
                    </a:srgbClr>
                  </a:innerShdw>
                </a:effectLst>
              </a:rPr>
              <a:t>№9</a:t>
            </a:r>
            <a:endParaRPr lang="en-US" sz="3400" b="1" dirty="0">
              <a:ln w="1905"/>
              <a:solidFill>
                <a:srgbClr val="00206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539552" y="2852936"/>
            <a:ext cx="8175852" cy="3071725"/>
          </a:xfrm>
        </p:spPr>
        <p:txBody>
          <a:bodyPr/>
          <a:lstStyle/>
          <a:p>
            <a:pPr>
              <a:spcBef>
                <a:spcPts val="0"/>
              </a:spcBef>
            </a:pPr>
            <a:r>
              <a:rPr lang="ru-RU" sz="3200" dirty="0" smtClean="0"/>
              <a:t>Как стимулировать </a:t>
            </a:r>
            <a:r>
              <a:rPr lang="ru-RU" sz="3200" dirty="0" smtClean="0"/>
              <a:t>ученых/ исследователей</a:t>
            </a:r>
            <a:r>
              <a:rPr lang="en-US" sz="3200" dirty="0" smtClean="0"/>
              <a:t>?</a:t>
            </a:r>
            <a:endParaRPr lang="en-US" sz="3200" dirty="0"/>
          </a:p>
        </p:txBody>
      </p:sp>
      <p:pic>
        <p:nvPicPr>
          <p:cNvPr id="5" name="Picture 4" descr="D:\Users\henczel\AppData\Local\Microsoft\Windows\Temporary Internet Files\Content.IE5\JB75NBHN\interrogation[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19965"/>
            <a:ext cx="864096" cy="105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551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02995" y="791062"/>
            <a:ext cx="178308" cy="178308"/>
          </a:xfrm>
          <a:prstGeom prst="rect">
            <a:avLst/>
          </a:prstGeom>
          <a:blipFill>
            <a:blip r:embed="rId3" cstate="print"/>
            <a:stretch>
              <a:fillRect/>
            </a:stretch>
          </a:blipFill>
        </p:spPr>
        <p:txBody>
          <a:bodyPr wrap="square" lIns="0" tIns="0" rIns="0" bIns="0" rtlCol="0"/>
          <a:lstStyle/>
          <a:p>
            <a:endParaRPr sz="2800"/>
          </a:p>
        </p:txBody>
      </p:sp>
      <p:sp>
        <p:nvSpPr>
          <p:cNvPr id="4" name="object 4"/>
          <p:cNvSpPr/>
          <p:nvPr/>
        </p:nvSpPr>
        <p:spPr>
          <a:xfrm>
            <a:off x="714348" y="1785926"/>
            <a:ext cx="178308" cy="178308"/>
          </a:xfrm>
          <a:prstGeom prst="rect">
            <a:avLst/>
          </a:prstGeom>
          <a:blipFill>
            <a:blip r:embed="rId3" cstate="print"/>
            <a:stretch>
              <a:fillRect/>
            </a:stretch>
          </a:blipFill>
        </p:spPr>
        <p:txBody>
          <a:bodyPr wrap="square" lIns="0" tIns="0" rIns="0" bIns="0" rtlCol="0"/>
          <a:lstStyle/>
          <a:p>
            <a:endParaRPr sz="2800"/>
          </a:p>
        </p:txBody>
      </p:sp>
      <p:sp>
        <p:nvSpPr>
          <p:cNvPr id="5" name="object 5"/>
          <p:cNvSpPr/>
          <p:nvPr/>
        </p:nvSpPr>
        <p:spPr>
          <a:xfrm>
            <a:off x="714348" y="4429132"/>
            <a:ext cx="178308" cy="178307"/>
          </a:xfrm>
          <a:prstGeom prst="rect">
            <a:avLst/>
          </a:prstGeom>
          <a:blipFill>
            <a:blip r:embed="rId3" cstate="print"/>
            <a:stretch>
              <a:fillRect/>
            </a:stretch>
          </a:blipFill>
        </p:spPr>
        <p:txBody>
          <a:bodyPr wrap="square" lIns="0" tIns="0" rIns="0" bIns="0" rtlCol="0"/>
          <a:lstStyle/>
          <a:p>
            <a:endParaRPr sz="2800"/>
          </a:p>
        </p:txBody>
      </p:sp>
      <p:sp>
        <p:nvSpPr>
          <p:cNvPr id="6" name="object 6"/>
          <p:cNvSpPr/>
          <p:nvPr/>
        </p:nvSpPr>
        <p:spPr>
          <a:xfrm>
            <a:off x="714348" y="6286520"/>
            <a:ext cx="178308" cy="178307"/>
          </a:xfrm>
          <a:prstGeom prst="rect">
            <a:avLst/>
          </a:prstGeom>
          <a:blipFill>
            <a:blip r:embed="rId3" cstate="print"/>
            <a:stretch>
              <a:fillRect/>
            </a:stretch>
          </a:blipFill>
        </p:spPr>
        <p:txBody>
          <a:bodyPr wrap="square" lIns="0" tIns="0" rIns="0" bIns="0" rtlCol="0"/>
          <a:lstStyle/>
          <a:p>
            <a:endParaRPr sz="2800"/>
          </a:p>
        </p:txBody>
      </p:sp>
      <p:sp>
        <p:nvSpPr>
          <p:cNvPr id="7" name="object 7"/>
          <p:cNvSpPr txBox="1"/>
          <p:nvPr/>
        </p:nvSpPr>
        <p:spPr>
          <a:xfrm>
            <a:off x="1033195" y="714356"/>
            <a:ext cx="7652384" cy="5865708"/>
          </a:xfrm>
          <a:prstGeom prst="rect">
            <a:avLst/>
          </a:prstGeom>
        </p:spPr>
        <p:txBody>
          <a:bodyPr vert="horz" wrap="square" lIns="0" tIns="0" rIns="0" bIns="0" rtlCol="0">
            <a:spAutoFit/>
          </a:bodyPr>
          <a:lstStyle/>
          <a:p>
            <a:pPr marL="12700"/>
            <a:r>
              <a:rPr b="1" spc="-5" dirty="0">
                <a:latin typeface="Arial"/>
                <a:cs typeface="Arial"/>
              </a:rPr>
              <a:t>Стратегия стимулирования </a:t>
            </a:r>
            <a:r>
              <a:rPr b="1" dirty="0">
                <a:latin typeface="Arial"/>
                <a:cs typeface="Arial"/>
              </a:rPr>
              <a:t>создания и использования</a:t>
            </a:r>
            <a:r>
              <a:rPr b="1" spc="-35" dirty="0">
                <a:latin typeface="Arial"/>
                <a:cs typeface="Arial"/>
              </a:rPr>
              <a:t> </a:t>
            </a:r>
            <a:r>
              <a:rPr b="1" dirty="0">
                <a:latin typeface="Arial"/>
                <a:cs typeface="Arial"/>
              </a:rPr>
              <a:t>ОИС</a:t>
            </a:r>
            <a:endParaRPr>
              <a:latin typeface="Arial"/>
              <a:cs typeface="Arial"/>
            </a:endParaRPr>
          </a:p>
          <a:p>
            <a:pPr marL="12700">
              <a:spcBef>
                <a:spcPts val="1630"/>
              </a:spcBef>
            </a:pPr>
            <a:r>
              <a:rPr spc="-500" dirty="0">
                <a:latin typeface="Times New Roman"/>
                <a:cs typeface="Times New Roman"/>
              </a:rPr>
              <a:t> </a:t>
            </a:r>
            <a:r>
              <a:rPr dirty="0">
                <a:latin typeface="Arial"/>
                <a:cs typeface="Arial"/>
              </a:rPr>
              <a:t>Денежное</a:t>
            </a:r>
            <a:r>
              <a:rPr spc="-105" dirty="0">
                <a:latin typeface="Arial"/>
                <a:cs typeface="Arial"/>
              </a:rPr>
              <a:t> </a:t>
            </a:r>
            <a:r>
              <a:rPr dirty="0">
                <a:latin typeface="Arial"/>
                <a:cs typeface="Arial"/>
              </a:rPr>
              <a:t>вознаграждение:</a:t>
            </a:r>
            <a:endParaRPr>
              <a:latin typeface="Arial"/>
              <a:cs typeface="Arial"/>
            </a:endParaRPr>
          </a:p>
          <a:p>
            <a:pPr marL="675640" indent="-342900">
              <a:spcBef>
                <a:spcPts val="480"/>
              </a:spcBef>
              <a:buClr>
                <a:srgbClr val="007EDE"/>
              </a:buClr>
              <a:buFont typeface="Wingdings"/>
              <a:buChar char=""/>
              <a:tabLst>
                <a:tab pos="675640" algn="l"/>
                <a:tab pos="676275" algn="l"/>
              </a:tabLst>
            </a:pPr>
            <a:r>
              <a:rPr dirty="0">
                <a:latin typeface="Arial"/>
                <a:cs typeface="Arial"/>
              </a:rPr>
              <a:t>Поощрительное вознаграждение за создание</a:t>
            </a:r>
            <a:r>
              <a:rPr spc="-195" dirty="0">
                <a:latin typeface="Arial"/>
                <a:cs typeface="Arial"/>
              </a:rPr>
              <a:t> </a:t>
            </a:r>
            <a:r>
              <a:rPr dirty="0">
                <a:latin typeface="Arial"/>
                <a:cs typeface="Arial"/>
              </a:rPr>
              <a:t>ОИС</a:t>
            </a:r>
            <a:endParaRPr>
              <a:latin typeface="Arial"/>
              <a:cs typeface="Arial"/>
            </a:endParaRPr>
          </a:p>
          <a:p>
            <a:pPr marL="675640" indent="-342900">
              <a:spcBef>
                <a:spcPts val="480"/>
              </a:spcBef>
              <a:buClr>
                <a:srgbClr val="007EDE"/>
              </a:buClr>
              <a:buFont typeface="Wingdings"/>
              <a:buChar char=""/>
              <a:tabLst>
                <a:tab pos="675640" algn="l"/>
                <a:tab pos="676275" algn="l"/>
              </a:tabLst>
            </a:pPr>
            <a:r>
              <a:rPr dirty="0">
                <a:latin typeface="Arial"/>
                <a:cs typeface="Arial"/>
              </a:rPr>
              <a:t>Вознаграждение за использование</a:t>
            </a:r>
            <a:r>
              <a:rPr spc="-180" dirty="0">
                <a:latin typeface="Arial"/>
                <a:cs typeface="Arial"/>
              </a:rPr>
              <a:t> </a:t>
            </a:r>
            <a:r>
              <a:rPr dirty="0">
                <a:latin typeface="Arial"/>
                <a:cs typeface="Arial"/>
              </a:rPr>
              <a:t>ОИС</a:t>
            </a:r>
            <a:endParaRPr>
              <a:latin typeface="Arial"/>
              <a:cs typeface="Arial"/>
            </a:endParaRPr>
          </a:p>
          <a:p>
            <a:pPr marL="675640" indent="-342900">
              <a:spcBef>
                <a:spcPts val="480"/>
              </a:spcBef>
              <a:buClr>
                <a:srgbClr val="007EDE"/>
              </a:buClr>
              <a:buFont typeface="Wingdings"/>
              <a:buChar char=""/>
              <a:tabLst>
                <a:tab pos="675640" algn="l"/>
                <a:tab pos="676275" algn="l"/>
              </a:tabLst>
            </a:pPr>
            <a:r>
              <a:rPr dirty="0">
                <a:latin typeface="Arial"/>
                <a:cs typeface="Arial"/>
              </a:rPr>
              <a:t>Распределение</a:t>
            </a:r>
            <a:r>
              <a:rPr spc="-120" dirty="0">
                <a:latin typeface="Arial"/>
                <a:cs typeface="Arial"/>
              </a:rPr>
              <a:t> </a:t>
            </a:r>
            <a:r>
              <a:rPr dirty="0">
                <a:latin typeface="Arial"/>
                <a:cs typeface="Arial"/>
              </a:rPr>
              <a:t>доходов</a:t>
            </a:r>
            <a:endParaRPr>
              <a:latin typeface="Arial"/>
              <a:cs typeface="Arial"/>
            </a:endParaRPr>
          </a:p>
          <a:p>
            <a:pPr marL="675640" indent="-342900">
              <a:spcBef>
                <a:spcPts val="480"/>
              </a:spcBef>
              <a:buClr>
                <a:srgbClr val="007EDE"/>
              </a:buClr>
              <a:buFont typeface="Wingdings"/>
              <a:buChar char=""/>
              <a:tabLst>
                <a:tab pos="675640" algn="l"/>
                <a:tab pos="676275" algn="l"/>
              </a:tabLst>
            </a:pPr>
            <a:r>
              <a:rPr dirty="0">
                <a:latin typeface="Arial"/>
                <a:cs typeface="Arial"/>
              </a:rPr>
              <a:t>Премии</a:t>
            </a:r>
            <a:endParaRPr>
              <a:latin typeface="Arial"/>
              <a:cs typeface="Arial"/>
            </a:endParaRPr>
          </a:p>
          <a:p>
            <a:pPr marL="12700">
              <a:spcBef>
                <a:spcPts val="1635"/>
              </a:spcBef>
            </a:pPr>
            <a:r>
              <a:rPr spc="-500" dirty="0">
                <a:latin typeface="Times New Roman"/>
                <a:cs typeface="Times New Roman"/>
              </a:rPr>
              <a:t> </a:t>
            </a:r>
            <a:r>
              <a:rPr dirty="0">
                <a:latin typeface="Arial"/>
                <a:cs typeface="Arial"/>
              </a:rPr>
              <a:t>Моральное</a:t>
            </a:r>
            <a:r>
              <a:rPr spc="-114" dirty="0">
                <a:latin typeface="Arial"/>
                <a:cs typeface="Arial"/>
              </a:rPr>
              <a:t> </a:t>
            </a:r>
            <a:r>
              <a:rPr dirty="0">
                <a:latin typeface="Arial"/>
                <a:cs typeface="Arial"/>
              </a:rPr>
              <a:t>стимулирование:</a:t>
            </a:r>
            <a:endParaRPr>
              <a:latin typeface="Arial"/>
              <a:cs typeface="Arial"/>
            </a:endParaRPr>
          </a:p>
          <a:p>
            <a:pPr marL="675640" indent="-342900">
              <a:spcBef>
                <a:spcPts val="480"/>
              </a:spcBef>
              <a:buClr>
                <a:srgbClr val="007EDE"/>
              </a:buClr>
              <a:buFont typeface="Wingdings"/>
              <a:buChar char=""/>
              <a:tabLst>
                <a:tab pos="675640" algn="l"/>
                <a:tab pos="676275" algn="l"/>
              </a:tabLst>
            </a:pPr>
            <a:r>
              <a:rPr dirty="0">
                <a:latin typeface="Arial"/>
                <a:cs typeface="Arial"/>
              </a:rPr>
              <a:t>Грамоты</a:t>
            </a:r>
            <a:endParaRPr>
              <a:latin typeface="Arial"/>
              <a:cs typeface="Arial"/>
            </a:endParaRPr>
          </a:p>
          <a:p>
            <a:pPr marL="675640" indent="-342900">
              <a:spcBef>
                <a:spcPts val="480"/>
              </a:spcBef>
              <a:buClr>
                <a:srgbClr val="007EDE"/>
              </a:buClr>
              <a:buFont typeface="Wingdings"/>
              <a:buChar char=""/>
              <a:tabLst>
                <a:tab pos="675640" algn="l"/>
                <a:tab pos="676275" algn="l"/>
              </a:tabLst>
            </a:pPr>
            <a:r>
              <a:rPr dirty="0">
                <a:latin typeface="Arial"/>
                <a:cs typeface="Arial"/>
              </a:rPr>
              <a:t>Награды ВОИС,</a:t>
            </a:r>
            <a:r>
              <a:rPr spc="-120" dirty="0">
                <a:latin typeface="Arial"/>
                <a:cs typeface="Arial"/>
              </a:rPr>
              <a:t> </a:t>
            </a:r>
            <a:r>
              <a:rPr dirty="0">
                <a:latin typeface="Arial"/>
                <a:cs typeface="Arial"/>
              </a:rPr>
              <a:t>ЕАПО</a:t>
            </a:r>
            <a:endParaRPr>
              <a:latin typeface="Arial"/>
              <a:cs typeface="Arial"/>
            </a:endParaRPr>
          </a:p>
          <a:p>
            <a:pPr marL="675640" indent="-342900">
              <a:spcBef>
                <a:spcPts val="480"/>
              </a:spcBef>
              <a:buClr>
                <a:srgbClr val="007EDE"/>
              </a:buClr>
              <a:buFont typeface="Wingdings"/>
              <a:buChar char=""/>
              <a:tabLst>
                <a:tab pos="675640" algn="l"/>
                <a:tab pos="676275" algn="l"/>
              </a:tabLst>
            </a:pPr>
            <a:r>
              <a:rPr dirty="0">
                <a:latin typeface="Arial"/>
                <a:cs typeface="Arial"/>
              </a:rPr>
              <a:t>Указание имени</a:t>
            </a:r>
            <a:r>
              <a:rPr spc="-120" dirty="0">
                <a:latin typeface="Arial"/>
                <a:cs typeface="Arial"/>
              </a:rPr>
              <a:t> </a:t>
            </a:r>
            <a:r>
              <a:rPr dirty="0">
                <a:latin typeface="Arial"/>
                <a:cs typeface="Arial"/>
              </a:rPr>
              <a:t>автора</a:t>
            </a:r>
            <a:endParaRPr>
              <a:latin typeface="Arial"/>
              <a:cs typeface="Arial"/>
            </a:endParaRPr>
          </a:p>
          <a:p>
            <a:pPr marL="12700">
              <a:spcBef>
                <a:spcPts val="1630"/>
              </a:spcBef>
            </a:pPr>
            <a:r>
              <a:rPr spc="-5" dirty="0">
                <a:latin typeface="Arial"/>
                <a:cs typeface="Arial"/>
              </a:rPr>
              <a:t>Образование/повышение</a:t>
            </a:r>
            <a:r>
              <a:rPr spc="-35" dirty="0">
                <a:latin typeface="Arial"/>
                <a:cs typeface="Arial"/>
              </a:rPr>
              <a:t> </a:t>
            </a:r>
            <a:r>
              <a:rPr dirty="0">
                <a:latin typeface="Arial"/>
                <a:cs typeface="Arial"/>
              </a:rPr>
              <a:t>квалификации</a:t>
            </a:r>
            <a:endParaRPr>
              <a:latin typeface="Arial"/>
              <a:cs typeface="Arial"/>
            </a:endParaRPr>
          </a:p>
        </p:txBody>
      </p:sp>
    </p:spTree>
    <p:extLst>
      <p:ext uri="{BB962C8B-B14F-4D97-AF65-F5344CB8AC3E}">
        <p14:creationId xmlns:p14="http://schemas.microsoft.com/office/powerpoint/2010/main" xmlns="" val="1067775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ru-RU" sz="3400" b="1" dirty="0" smtClean="0">
                <a:ln w="1905"/>
                <a:solidFill>
                  <a:srgbClr val="002060"/>
                </a:solidFill>
                <a:effectLst>
                  <a:innerShdw blurRad="69850" dist="43180" dir="5400000">
                    <a:srgbClr val="000000">
                      <a:alpha val="65000"/>
                    </a:srgbClr>
                  </a:innerShdw>
                </a:effectLst>
              </a:rPr>
              <a:t>Вопрос </a:t>
            </a:r>
            <a:r>
              <a:rPr lang="ru-RU" sz="3400" b="1" dirty="0" smtClean="0">
                <a:ln w="1905"/>
                <a:solidFill>
                  <a:srgbClr val="002060"/>
                </a:solidFill>
                <a:effectLst>
                  <a:innerShdw blurRad="69850" dist="43180" dir="5400000">
                    <a:srgbClr val="000000">
                      <a:alpha val="65000"/>
                    </a:srgbClr>
                  </a:innerShdw>
                </a:effectLst>
              </a:rPr>
              <a:t>№10</a:t>
            </a:r>
            <a:endParaRPr lang="en-US" sz="3400" b="1" dirty="0">
              <a:ln w="1905"/>
              <a:solidFill>
                <a:srgbClr val="00206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539552" y="2852936"/>
            <a:ext cx="8175852" cy="3071725"/>
          </a:xfrm>
        </p:spPr>
        <p:txBody>
          <a:bodyPr/>
          <a:lstStyle/>
          <a:p>
            <a:pPr>
              <a:spcBef>
                <a:spcPts val="1200"/>
              </a:spcBef>
            </a:pPr>
            <a:r>
              <a:rPr lang="ru-RU" sz="3200" dirty="0" smtClean="0"/>
              <a:t>Как разрешаются возможные конфликты интересов и споры</a:t>
            </a:r>
            <a:r>
              <a:rPr lang="en-US" sz="3200" dirty="0" smtClean="0"/>
              <a:t>?</a:t>
            </a:r>
            <a:endParaRPr lang="en-US" sz="3200" dirty="0"/>
          </a:p>
        </p:txBody>
      </p:sp>
      <p:pic>
        <p:nvPicPr>
          <p:cNvPr id="5" name="Picture 4" descr="D:\Users\henczel\AppData\Local\Microsoft\Windows\Temporary Internet Files\Content.IE5\JB75NBHN\interrogation[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19965"/>
            <a:ext cx="864096" cy="105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551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42910" y="719750"/>
            <a:ext cx="178308" cy="178308"/>
          </a:xfrm>
          <a:prstGeom prst="rect">
            <a:avLst/>
          </a:prstGeom>
          <a:blipFill>
            <a:blip r:embed="rId3" cstate="print"/>
            <a:stretch>
              <a:fillRect/>
            </a:stretch>
          </a:blipFill>
        </p:spPr>
        <p:txBody>
          <a:bodyPr wrap="square" lIns="0" tIns="0" rIns="0" bIns="0" rtlCol="0"/>
          <a:lstStyle/>
          <a:p>
            <a:endParaRPr sz="3200"/>
          </a:p>
        </p:txBody>
      </p:sp>
      <p:sp>
        <p:nvSpPr>
          <p:cNvPr id="5" name="object 5"/>
          <p:cNvSpPr/>
          <p:nvPr/>
        </p:nvSpPr>
        <p:spPr>
          <a:xfrm>
            <a:off x="642910" y="2071678"/>
            <a:ext cx="178308" cy="178308"/>
          </a:xfrm>
          <a:prstGeom prst="rect">
            <a:avLst/>
          </a:prstGeom>
          <a:blipFill>
            <a:blip r:embed="rId3" cstate="print"/>
            <a:stretch>
              <a:fillRect/>
            </a:stretch>
          </a:blipFill>
        </p:spPr>
        <p:txBody>
          <a:bodyPr wrap="square" lIns="0" tIns="0" rIns="0" bIns="0" rtlCol="0"/>
          <a:lstStyle/>
          <a:p>
            <a:endParaRPr sz="3200"/>
          </a:p>
        </p:txBody>
      </p:sp>
      <p:sp>
        <p:nvSpPr>
          <p:cNvPr id="6" name="object 6"/>
          <p:cNvSpPr/>
          <p:nvPr/>
        </p:nvSpPr>
        <p:spPr>
          <a:xfrm>
            <a:off x="642910" y="3571876"/>
            <a:ext cx="178308" cy="178307"/>
          </a:xfrm>
          <a:prstGeom prst="rect">
            <a:avLst/>
          </a:prstGeom>
          <a:blipFill>
            <a:blip r:embed="rId3" cstate="print"/>
            <a:stretch>
              <a:fillRect/>
            </a:stretch>
          </a:blipFill>
        </p:spPr>
        <p:txBody>
          <a:bodyPr wrap="square" lIns="0" tIns="0" rIns="0" bIns="0" rtlCol="0"/>
          <a:lstStyle/>
          <a:p>
            <a:endParaRPr sz="3200"/>
          </a:p>
        </p:txBody>
      </p:sp>
      <p:sp>
        <p:nvSpPr>
          <p:cNvPr id="7" name="object 7"/>
          <p:cNvSpPr txBox="1"/>
          <p:nvPr/>
        </p:nvSpPr>
        <p:spPr>
          <a:xfrm>
            <a:off x="973110" y="642918"/>
            <a:ext cx="7599418" cy="5396349"/>
          </a:xfrm>
          <a:prstGeom prst="rect">
            <a:avLst/>
          </a:prstGeom>
        </p:spPr>
        <p:txBody>
          <a:bodyPr vert="horz" wrap="square" lIns="0" tIns="0" rIns="0" bIns="0" rtlCol="0">
            <a:spAutoFit/>
          </a:bodyPr>
          <a:lstStyle/>
          <a:p>
            <a:pPr marL="12700"/>
            <a:r>
              <a:rPr sz="2800" dirty="0">
                <a:latin typeface="Arial"/>
                <a:cs typeface="Arial"/>
              </a:rPr>
              <a:t>Есть ли внутренний механизм разрешения</a:t>
            </a:r>
            <a:r>
              <a:rPr sz="2800" spc="-215" dirty="0">
                <a:latin typeface="Arial"/>
                <a:cs typeface="Arial"/>
              </a:rPr>
              <a:t> </a:t>
            </a:r>
            <a:r>
              <a:rPr sz="2800" dirty="0">
                <a:latin typeface="Arial"/>
                <a:cs typeface="Arial"/>
              </a:rPr>
              <a:t>разногласий?</a:t>
            </a:r>
          </a:p>
          <a:p>
            <a:pPr>
              <a:spcBef>
                <a:spcPts val="25"/>
              </a:spcBef>
            </a:pPr>
            <a:endParaRPr sz="3200" dirty="0">
              <a:latin typeface="Times New Roman"/>
              <a:cs typeface="Times New Roman"/>
            </a:endParaRPr>
          </a:p>
          <a:p>
            <a:pPr marL="12700" marR="493395"/>
            <a:r>
              <a:rPr sz="2800" dirty="0">
                <a:latin typeface="Arial"/>
                <a:cs typeface="Arial"/>
              </a:rPr>
              <a:t>Может ли </a:t>
            </a:r>
            <a:r>
              <a:rPr sz="2800" spc="-5" dirty="0">
                <a:latin typeface="Arial"/>
                <a:cs typeface="Arial"/>
              </a:rPr>
              <a:t>сотрудник получить </a:t>
            </a:r>
            <a:r>
              <a:rPr sz="2800" dirty="0">
                <a:latin typeface="Arial"/>
                <a:cs typeface="Arial"/>
              </a:rPr>
              <a:t>помощь от</a:t>
            </a:r>
            <a:r>
              <a:rPr sz="2800" spc="-100" dirty="0">
                <a:latin typeface="Arial"/>
                <a:cs typeface="Arial"/>
              </a:rPr>
              <a:t> </a:t>
            </a:r>
            <a:r>
              <a:rPr sz="2800" dirty="0">
                <a:latin typeface="Arial"/>
                <a:cs typeface="Arial"/>
              </a:rPr>
              <a:t>стороннего  консультанта?</a:t>
            </a:r>
          </a:p>
          <a:p>
            <a:pPr>
              <a:spcBef>
                <a:spcPts val="25"/>
              </a:spcBef>
            </a:pPr>
            <a:endParaRPr sz="3200" dirty="0">
              <a:latin typeface="Times New Roman"/>
              <a:cs typeface="Times New Roman"/>
            </a:endParaRPr>
          </a:p>
          <a:p>
            <a:pPr marL="12700"/>
            <a:r>
              <a:rPr sz="2800" spc="-500" dirty="0">
                <a:latin typeface="Times New Roman"/>
                <a:cs typeface="Times New Roman"/>
              </a:rPr>
              <a:t> </a:t>
            </a:r>
            <a:r>
              <a:rPr sz="2800" dirty="0">
                <a:latin typeface="Arial"/>
                <a:cs typeface="Arial"/>
              </a:rPr>
              <a:t>Наиболее </a:t>
            </a:r>
            <a:r>
              <a:rPr sz="2800" spc="-5" dirty="0">
                <a:latin typeface="Arial"/>
                <a:cs typeface="Arial"/>
              </a:rPr>
              <a:t>типичные конфликтные</a:t>
            </a:r>
            <a:r>
              <a:rPr sz="2800" spc="-70" dirty="0">
                <a:latin typeface="Arial"/>
                <a:cs typeface="Arial"/>
              </a:rPr>
              <a:t> </a:t>
            </a:r>
            <a:r>
              <a:rPr sz="2800" dirty="0">
                <a:latin typeface="Arial"/>
                <a:cs typeface="Arial"/>
              </a:rPr>
              <a:t>ситуации:</a:t>
            </a:r>
          </a:p>
          <a:p>
            <a:pPr marL="584200" indent="-342900">
              <a:spcBef>
                <a:spcPts val="1639"/>
              </a:spcBef>
              <a:buClr>
                <a:srgbClr val="007EDE"/>
              </a:buClr>
              <a:buFont typeface="Wingdings"/>
              <a:buChar char=""/>
              <a:tabLst>
                <a:tab pos="584200" algn="l"/>
                <a:tab pos="584835" algn="l"/>
              </a:tabLst>
            </a:pPr>
            <a:r>
              <a:rPr spc="-5" dirty="0">
                <a:latin typeface="Arial"/>
                <a:cs typeface="Arial"/>
              </a:rPr>
              <a:t>Ученый </a:t>
            </a:r>
            <a:r>
              <a:rPr dirty="0">
                <a:latin typeface="Arial"/>
                <a:cs typeface="Arial"/>
              </a:rPr>
              <a:t>vs.</a:t>
            </a:r>
            <a:r>
              <a:rPr spc="-45" dirty="0">
                <a:latin typeface="Arial"/>
                <a:cs typeface="Arial"/>
              </a:rPr>
              <a:t> </a:t>
            </a:r>
            <a:r>
              <a:rPr spc="-5" dirty="0">
                <a:latin typeface="Arial"/>
                <a:cs typeface="Arial"/>
              </a:rPr>
              <a:t>Бизнесмен</a:t>
            </a:r>
            <a:endParaRPr dirty="0">
              <a:latin typeface="Arial"/>
              <a:cs typeface="Arial"/>
            </a:endParaRPr>
          </a:p>
          <a:p>
            <a:pPr marL="584200" indent="-342900">
              <a:spcBef>
                <a:spcPts val="430"/>
              </a:spcBef>
              <a:buClr>
                <a:srgbClr val="007EDE"/>
              </a:buClr>
              <a:buFont typeface="Wingdings"/>
              <a:buChar char=""/>
              <a:tabLst>
                <a:tab pos="584200" algn="l"/>
                <a:tab pos="584835" algn="l"/>
              </a:tabLst>
            </a:pPr>
            <a:r>
              <a:rPr spc="-5" dirty="0">
                <a:latin typeface="Arial"/>
                <a:cs typeface="Arial"/>
              </a:rPr>
              <a:t>Конфиденциальность </a:t>
            </a:r>
            <a:r>
              <a:rPr dirty="0">
                <a:latin typeface="Arial"/>
                <a:cs typeface="Arial"/>
              </a:rPr>
              <a:t>vs.</a:t>
            </a:r>
            <a:r>
              <a:rPr spc="10" dirty="0">
                <a:latin typeface="Arial"/>
                <a:cs typeface="Arial"/>
              </a:rPr>
              <a:t> </a:t>
            </a:r>
            <a:r>
              <a:rPr spc="-5" dirty="0">
                <a:latin typeface="Arial"/>
                <a:cs typeface="Arial"/>
              </a:rPr>
              <a:t>Публикация</a:t>
            </a:r>
            <a:endParaRPr dirty="0">
              <a:latin typeface="Arial"/>
              <a:cs typeface="Arial"/>
            </a:endParaRPr>
          </a:p>
          <a:p>
            <a:pPr marL="584200" indent="-342900">
              <a:spcBef>
                <a:spcPts val="434"/>
              </a:spcBef>
              <a:buClr>
                <a:srgbClr val="007EDE"/>
              </a:buClr>
              <a:buFont typeface="Wingdings"/>
              <a:buChar char=""/>
              <a:tabLst>
                <a:tab pos="584200" algn="l"/>
                <a:tab pos="584835" algn="l"/>
              </a:tabLst>
            </a:pPr>
            <a:r>
              <a:rPr dirty="0">
                <a:latin typeface="Arial"/>
                <a:cs typeface="Arial"/>
              </a:rPr>
              <a:t>Авторские</a:t>
            </a:r>
            <a:r>
              <a:rPr spc="-100" dirty="0">
                <a:latin typeface="Arial"/>
                <a:cs typeface="Arial"/>
              </a:rPr>
              <a:t> </a:t>
            </a:r>
            <a:r>
              <a:rPr spc="-5" dirty="0">
                <a:latin typeface="Arial"/>
                <a:cs typeface="Arial"/>
              </a:rPr>
              <a:t>права</a:t>
            </a:r>
            <a:endParaRPr dirty="0">
              <a:latin typeface="Arial"/>
              <a:cs typeface="Arial"/>
            </a:endParaRPr>
          </a:p>
          <a:p>
            <a:pPr marL="584200" indent="-342900">
              <a:spcBef>
                <a:spcPts val="430"/>
              </a:spcBef>
              <a:buClr>
                <a:srgbClr val="007EDE"/>
              </a:buClr>
              <a:buFont typeface="Wingdings"/>
              <a:buChar char=""/>
              <a:tabLst>
                <a:tab pos="584200" algn="l"/>
                <a:tab pos="584835" algn="l"/>
              </a:tabLst>
            </a:pPr>
            <a:r>
              <a:rPr spc="-5" dirty="0">
                <a:latin typeface="Arial"/>
                <a:cs typeface="Arial"/>
              </a:rPr>
              <a:t>Участие в распределении</a:t>
            </a:r>
            <a:r>
              <a:rPr spc="-10" dirty="0">
                <a:latin typeface="Arial"/>
                <a:cs typeface="Arial"/>
              </a:rPr>
              <a:t> </a:t>
            </a:r>
            <a:r>
              <a:rPr spc="-5" dirty="0">
                <a:latin typeface="Arial"/>
                <a:cs typeface="Arial"/>
              </a:rPr>
              <a:t>доходов</a:t>
            </a:r>
            <a:endParaRPr dirty="0">
              <a:latin typeface="Arial"/>
              <a:cs typeface="Arial"/>
            </a:endParaRPr>
          </a:p>
          <a:p>
            <a:pPr marL="584200" indent="-342900">
              <a:spcBef>
                <a:spcPts val="430"/>
              </a:spcBef>
              <a:buClr>
                <a:srgbClr val="007EDE"/>
              </a:buClr>
              <a:buFont typeface="Wingdings"/>
              <a:buChar char=""/>
              <a:tabLst>
                <a:tab pos="584200" algn="l"/>
                <a:tab pos="584835" algn="l"/>
              </a:tabLst>
            </a:pPr>
            <a:r>
              <a:rPr spc="-5" dirty="0">
                <a:latin typeface="Arial"/>
                <a:cs typeface="Arial"/>
              </a:rPr>
              <a:t>Авторское вознаграждение</a:t>
            </a:r>
            <a:endParaRPr dirty="0">
              <a:latin typeface="Arial"/>
              <a:cs typeface="Arial"/>
            </a:endParaRPr>
          </a:p>
        </p:txBody>
      </p:sp>
    </p:spTree>
    <p:extLst>
      <p:ext uri="{BB962C8B-B14F-4D97-AF65-F5344CB8AC3E}">
        <p14:creationId xmlns:p14="http://schemas.microsoft.com/office/powerpoint/2010/main" xmlns="" val="164422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Инструментарий ИС ВОИС</a:t>
            </a: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Первая </a:t>
            </a:r>
            <a:r>
              <a:rPr lang="ru-RU" dirty="0"/>
              <a:t>часть</a:t>
            </a:r>
            <a:r>
              <a:rPr lang="en-US" dirty="0"/>
              <a:t> (vol.1)</a:t>
            </a:r>
          </a:p>
        </p:txBody>
      </p:sp>
      <p:sp>
        <p:nvSpPr>
          <p:cNvPr id="3" name="Content Placeholder 2"/>
          <p:cNvSpPr>
            <a:spLocks noGrp="1"/>
          </p:cNvSpPr>
          <p:nvPr>
            <p:ph idx="1"/>
          </p:nvPr>
        </p:nvSpPr>
        <p:spPr/>
        <p:txBody>
          <a:bodyPr/>
          <a:lstStyle/>
          <a:p>
            <a:r>
              <a:rPr lang="en-US" sz="3000" dirty="0"/>
              <a:t>IP Policy Template</a:t>
            </a:r>
          </a:p>
          <a:p>
            <a:pPr marL="0" indent="0">
              <a:buNone/>
            </a:pPr>
            <a:r>
              <a:rPr lang="en-US" sz="3000" dirty="0"/>
              <a:t>(</a:t>
            </a:r>
            <a:r>
              <a:rPr lang="ru-RU" sz="3000" dirty="0">
                <a:solidFill>
                  <a:srgbClr val="FF0000"/>
                </a:solidFill>
              </a:rPr>
              <a:t>Шаблон</a:t>
            </a:r>
            <a:r>
              <a:rPr lang="en-US" sz="3000" dirty="0">
                <a:solidFill>
                  <a:srgbClr val="FF0000"/>
                </a:solidFill>
              </a:rPr>
              <a:t>/</a:t>
            </a:r>
            <a:r>
              <a:rPr lang="ru-RU" sz="3200" dirty="0">
                <a:solidFill>
                  <a:srgbClr val="FF0000"/>
                </a:solidFill>
              </a:rPr>
              <a:t>образец</a:t>
            </a:r>
            <a:r>
              <a:rPr lang="en-US" sz="3200" dirty="0">
                <a:solidFill>
                  <a:srgbClr val="FF0000"/>
                </a:solidFill>
              </a:rPr>
              <a:t>/</a:t>
            </a:r>
            <a:r>
              <a:rPr lang="ru-RU" sz="3200" dirty="0">
                <a:solidFill>
                  <a:srgbClr val="FF0000"/>
                </a:solidFill>
              </a:rPr>
              <a:t>Типовой </a:t>
            </a:r>
            <a:r>
              <a:rPr lang="ru-RU" sz="3000" dirty="0">
                <a:solidFill>
                  <a:srgbClr val="FF0000"/>
                </a:solidFill>
              </a:rPr>
              <a:t> политики ИС</a:t>
            </a:r>
            <a:r>
              <a:rPr lang="en-US" sz="3000" dirty="0">
                <a:solidFill>
                  <a:srgbClr val="FF0000"/>
                </a:solidFill>
              </a:rPr>
              <a:t> </a:t>
            </a:r>
            <a:r>
              <a:rPr lang="en-US" sz="3000" dirty="0"/>
              <a:t>)</a:t>
            </a:r>
          </a:p>
          <a:p>
            <a:r>
              <a:rPr lang="en-US" sz="3000" dirty="0"/>
              <a:t>Guidelines for customization</a:t>
            </a:r>
          </a:p>
          <a:p>
            <a:pPr marL="0" indent="0">
              <a:buNone/>
            </a:pPr>
            <a:r>
              <a:rPr lang="en-US" sz="3000" dirty="0"/>
              <a:t>(</a:t>
            </a:r>
            <a:r>
              <a:rPr lang="ru-RU" sz="3000" dirty="0">
                <a:solidFill>
                  <a:srgbClr val="FF0000"/>
                </a:solidFill>
              </a:rPr>
              <a:t>Руководство по настройке</a:t>
            </a:r>
            <a:r>
              <a:rPr lang="en-US" sz="3000" dirty="0"/>
              <a:t>)</a:t>
            </a:r>
          </a:p>
          <a:p>
            <a:r>
              <a:rPr lang="en-US" sz="3000" dirty="0"/>
              <a:t>Policy Writers Checklist </a:t>
            </a:r>
            <a:endParaRPr lang="ru-RU" sz="3000" dirty="0"/>
          </a:p>
          <a:p>
            <a:pPr marL="0" indent="0">
              <a:buNone/>
            </a:pPr>
            <a:r>
              <a:rPr lang="ru-RU" sz="3000" dirty="0">
                <a:solidFill>
                  <a:srgbClr val="FF0000"/>
                </a:solidFill>
              </a:rPr>
              <a:t>(контрольный список)</a:t>
            </a:r>
            <a:endParaRPr lang="en-US" sz="30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57965" y="3159600"/>
            <a:ext cx="679771" cy="790100"/>
          </a:xfrm>
          <a:prstGeom prst="rect">
            <a:avLst/>
          </a:prstGeom>
        </p:spPr>
      </p:pic>
      <p:pic>
        <p:nvPicPr>
          <p:cNvPr id="5" name="Picture 2" descr="D:\Users\alhabbal\Desktop\cover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92008" y="116632"/>
            <a:ext cx="2011687" cy="2097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27854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44624"/>
            <a:ext cx="8229600" cy="1143000"/>
          </a:xfrm>
        </p:spPr>
        <p:txBody>
          <a:bodyPr/>
          <a:lstStyle/>
          <a:p>
            <a:r>
              <a:rPr lang="ru-RU" sz="3200" dirty="0"/>
              <a:t>Как это работает</a:t>
            </a:r>
            <a:endParaRPr lang="en-US" sz="3200" dirty="0"/>
          </a:p>
        </p:txBody>
      </p:sp>
      <p:sp>
        <p:nvSpPr>
          <p:cNvPr id="6" name="Rounded Rectangle 5"/>
          <p:cNvSpPr/>
          <p:nvPr/>
        </p:nvSpPr>
        <p:spPr bwMode="auto">
          <a:xfrm>
            <a:off x="763960" y="1988840"/>
            <a:ext cx="3128156" cy="510778"/>
          </a:xfrm>
          <a:prstGeom prst="roundRect">
            <a:avLst/>
          </a:prstGeom>
          <a:solidFill>
            <a:srgbClr val="003366"/>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a:spcBef>
                <a:spcPct val="50000"/>
              </a:spcBef>
            </a:pPr>
            <a:endParaRPr lang="en-US"/>
          </a:p>
        </p:txBody>
      </p:sp>
      <p:sp>
        <p:nvSpPr>
          <p:cNvPr id="7" name="Rounded Rectangle 6"/>
          <p:cNvSpPr/>
          <p:nvPr/>
        </p:nvSpPr>
        <p:spPr bwMode="auto">
          <a:xfrm>
            <a:off x="763960" y="1265942"/>
            <a:ext cx="3128156" cy="646986"/>
          </a:xfrm>
          <a:prstGeom prst="roundRect">
            <a:avLst/>
          </a:prstGeom>
          <a:solidFill>
            <a:srgbClr val="003366"/>
          </a:solidFill>
          <a:ln>
            <a:noFill/>
          </a:ln>
          <a:effectLst>
            <a:reflection blurRad="6350" stA="52000" endA="300" endPos="35000" dir="5400000" sy="-100000" algn="bl" rotWithShape="0"/>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algn="ctr">
              <a:spcBef>
                <a:spcPct val="50000"/>
              </a:spcBef>
            </a:pPr>
            <a:r>
              <a:rPr lang="ru-RU" sz="3200" b="1" dirty="0">
                <a:solidFill>
                  <a:schemeClr val="bg1"/>
                </a:solidFill>
                <a:effectLst>
                  <a:outerShdw blurRad="38100" dist="38100" dir="2700000" algn="tl">
                    <a:srgbClr val="000000">
                      <a:alpha val="43137"/>
                    </a:srgbClr>
                  </a:outerShdw>
                </a:effectLst>
              </a:rPr>
              <a:t>Политика ИС</a:t>
            </a:r>
            <a:endParaRPr lang="en-US" sz="2800" b="1" dirty="0">
              <a:solidFill>
                <a:schemeClr val="bg1"/>
              </a:solidFill>
              <a:effectLst>
                <a:outerShdw blurRad="38100" dist="38100" dir="2700000" algn="tl">
                  <a:srgbClr val="000000">
                    <a:alpha val="43137"/>
                  </a:srgbClr>
                </a:outerShdw>
              </a:effectLst>
            </a:endParaRPr>
          </a:p>
        </p:txBody>
      </p:sp>
      <p:sp>
        <p:nvSpPr>
          <p:cNvPr id="8" name="Rounded Rectangle 7"/>
          <p:cNvSpPr/>
          <p:nvPr/>
        </p:nvSpPr>
        <p:spPr bwMode="auto">
          <a:xfrm>
            <a:off x="1011796" y="2148206"/>
            <a:ext cx="2592288" cy="1566386"/>
          </a:xfrm>
          <a:prstGeom prst="roundRect">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algn="ctr">
              <a:spcBef>
                <a:spcPct val="50000"/>
              </a:spcBef>
            </a:pPr>
            <a:endParaRPr lang="en-US" sz="1400" b="1" dirty="0">
              <a:solidFill>
                <a:schemeClr val="bg1"/>
              </a:solidFill>
            </a:endParaRPr>
          </a:p>
          <a:p>
            <a:pPr algn="ctr">
              <a:spcBef>
                <a:spcPct val="50000"/>
              </a:spcBef>
            </a:pPr>
            <a:r>
              <a:rPr lang="ru-RU" b="1" dirty="0">
                <a:solidFill>
                  <a:schemeClr val="bg1"/>
                </a:solidFill>
              </a:rPr>
              <a:t>Шаблонная</a:t>
            </a:r>
            <a:endParaRPr lang="en-US" b="1" dirty="0">
              <a:solidFill>
                <a:schemeClr val="bg1"/>
              </a:solidFill>
            </a:endParaRPr>
          </a:p>
          <a:p>
            <a:pPr algn="ctr">
              <a:spcBef>
                <a:spcPct val="50000"/>
              </a:spcBef>
            </a:pPr>
            <a:endParaRPr lang="en-US" b="1" dirty="0">
              <a:solidFill>
                <a:schemeClr val="bg1"/>
              </a:solidFill>
            </a:endParaRPr>
          </a:p>
        </p:txBody>
      </p:sp>
      <p:sp>
        <p:nvSpPr>
          <p:cNvPr id="9" name="Rounded Rectangle 8"/>
          <p:cNvSpPr/>
          <p:nvPr/>
        </p:nvSpPr>
        <p:spPr bwMode="auto">
          <a:xfrm>
            <a:off x="571472" y="4505820"/>
            <a:ext cx="3064424" cy="1566386"/>
          </a:xfrm>
          <a:prstGeom prst="roundRect">
            <a:avLst/>
          </a:prstGeom>
          <a:solidFill>
            <a:srgbClr val="0070C0"/>
          </a:solidFill>
          <a:ln>
            <a:noFill/>
          </a:ln>
          <a:effectLst/>
          <a:extLst/>
        </p:spPr>
        <p:txBody>
          <a:bodyPr vert="horz" wrap="square" lIns="91440" tIns="45720" rIns="91440" bIns="45720" numCol="1" rtlCol="0" anchor="t" anchorCtr="0" compatLnSpc="1">
            <a:prstTxWarp prst="textNoShape">
              <a:avLst/>
            </a:prstTxWarp>
            <a:spAutoFit/>
          </a:bodyPr>
          <a:lstStyle/>
          <a:p>
            <a:pPr algn="ctr">
              <a:spcBef>
                <a:spcPct val="50000"/>
              </a:spcBef>
            </a:pPr>
            <a:endParaRPr lang="en-US" sz="1400" b="1" dirty="0">
              <a:solidFill>
                <a:schemeClr val="bg1"/>
              </a:solidFill>
            </a:endParaRPr>
          </a:p>
          <a:p>
            <a:pPr algn="ctr">
              <a:spcBef>
                <a:spcPct val="50000"/>
              </a:spcBef>
            </a:pPr>
            <a:r>
              <a:rPr lang="ru-RU" b="1" dirty="0">
                <a:solidFill>
                  <a:schemeClr val="bg1"/>
                </a:solidFill>
              </a:rPr>
              <a:t>Индивидуальная</a:t>
            </a:r>
            <a:endParaRPr lang="en-US" b="1" dirty="0">
              <a:solidFill>
                <a:schemeClr val="bg1"/>
              </a:solidFill>
            </a:endParaRPr>
          </a:p>
          <a:p>
            <a:pPr algn="ctr">
              <a:spcBef>
                <a:spcPct val="50000"/>
              </a:spcBef>
            </a:pPr>
            <a:endParaRPr lang="en-US" b="1" dirty="0">
              <a:solidFill>
                <a:schemeClr val="bg1"/>
              </a:solidFill>
            </a:endParaRPr>
          </a:p>
        </p:txBody>
      </p:sp>
      <p:sp>
        <p:nvSpPr>
          <p:cNvPr id="10" name="Down Arrow 9"/>
          <p:cNvSpPr/>
          <p:nvPr/>
        </p:nvSpPr>
        <p:spPr bwMode="auto">
          <a:xfrm>
            <a:off x="1947900" y="3356992"/>
            <a:ext cx="720080" cy="613470"/>
          </a:xfrm>
          <a:prstGeom prst="downArrow">
            <a:avLst/>
          </a:prstGeom>
          <a:solidFill>
            <a:srgbClr val="00B0F0"/>
          </a:solidFill>
          <a:ln w="28575">
            <a:solidFill>
              <a:schemeClr val="accent3"/>
            </a:solid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a:spcBef>
                <a:spcPct val="50000"/>
              </a:spcBef>
            </a:pPr>
            <a:endParaRPr lang="en-US"/>
          </a:p>
        </p:txBody>
      </p:sp>
      <p:sp>
        <p:nvSpPr>
          <p:cNvPr id="11" name="Rounded Rectangle 10"/>
          <p:cNvSpPr/>
          <p:nvPr/>
        </p:nvSpPr>
        <p:spPr bwMode="auto">
          <a:xfrm>
            <a:off x="5341280" y="1991658"/>
            <a:ext cx="3128156" cy="4469130"/>
          </a:xfrm>
          <a:prstGeom prst="roundRect">
            <a:avLst/>
          </a:prstGeom>
          <a:solidFill>
            <a:srgbClr val="00B05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algn="ctr">
              <a:spcBef>
                <a:spcPct val="50000"/>
              </a:spcBef>
            </a:pPr>
            <a:endParaRPr lang="en-US" sz="1400" b="1" dirty="0">
              <a:solidFill>
                <a:schemeClr val="bg1"/>
              </a:solidFill>
            </a:endParaRPr>
          </a:p>
          <a:p>
            <a:pPr algn="ctr">
              <a:spcBef>
                <a:spcPct val="50000"/>
              </a:spcBef>
            </a:pPr>
            <a:endParaRPr lang="en-US" b="1" dirty="0">
              <a:solidFill>
                <a:schemeClr val="bg1"/>
              </a:solidFill>
            </a:endParaRPr>
          </a:p>
          <a:p>
            <a:pPr algn="ctr">
              <a:spcBef>
                <a:spcPct val="50000"/>
              </a:spcBef>
            </a:pPr>
            <a:endParaRPr lang="en-US" b="1" dirty="0">
              <a:solidFill>
                <a:schemeClr val="bg1"/>
              </a:solidFill>
            </a:endParaRPr>
          </a:p>
          <a:p>
            <a:pPr algn="ctr">
              <a:spcBef>
                <a:spcPct val="50000"/>
              </a:spcBef>
            </a:pPr>
            <a:r>
              <a:rPr lang="ru-RU" b="1" dirty="0">
                <a:solidFill>
                  <a:schemeClr val="bg1"/>
                </a:solidFill>
              </a:rPr>
              <a:t>Пояснения</a:t>
            </a:r>
            <a:endParaRPr lang="en-US" b="1" dirty="0">
              <a:solidFill>
                <a:schemeClr val="bg1"/>
              </a:solidFill>
            </a:endParaRPr>
          </a:p>
          <a:p>
            <a:pPr algn="ctr">
              <a:spcBef>
                <a:spcPct val="50000"/>
              </a:spcBef>
            </a:pPr>
            <a:r>
              <a:rPr lang="ru-RU" b="1" dirty="0">
                <a:solidFill>
                  <a:schemeClr val="bg1"/>
                </a:solidFill>
              </a:rPr>
              <a:t>Варианты</a:t>
            </a:r>
            <a:endParaRPr lang="en-US" b="1" dirty="0">
              <a:solidFill>
                <a:schemeClr val="bg1"/>
              </a:solidFill>
            </a:endParaRPr>
          </a:p>
          <a:p>
            <a:pPr algn="ctr">
              <a:spcBef>
                <a:spcPct val="50000"/>
              </a:spcBef>
            </a:pPr>
            <a:endParaRPr lang="en-US" b="1" dirty="0">
              <a:solidFill>
                <a:schemeClr val="bg1"/>
              </a:solidFill>
            </a:endParaRPr>
          </a:p>
          <a:p>
            <a:pPr algn="ctr">
              <a:spcBef>
                <a:spcPct val="50000"/>
              </a:spcBef>
            </a:pPr>
            <a:endParaRPr lang="en-US" b="1" dirty="0">
              <a:solidFill>
                <a:schemeClr val="bg1"/>
              </a:solidFill>
            </a:endParaRPr>
          </a:p>
          <a:p>
            <a:pPr algn="ctr">
              <a:spcBef>
                <a:spcPct val="50000"/>
              </a:spcBef>
            </a:pPr>
            <a:endParaRPr lang="en-US" b="1" dirty="0">
              <a:solidFill>
                <a:schemeClr val="bg1"/>
              </a:solidFill>
            </a:endParaRPr>
          </a:p>
        </p:txBody>
      </p:sp>
      <p:sp>
        <p:nvSpPr>
          <p:cNvPr id="12" name="Rounded Rectangle 11"/>
          <p:cNvSpPr/>
          <p:nvPr/>
        </p:nvSpPr>
        <p:spPr bwMode="auto">
          <a:xfrm>
            <a:off x="5341280" y="1268760"/>
            <a:ext cx="3128156" cy="646986"/>
          </a:xfrm>
          <a:prstGeom prst="roundRect">
            <a:avLst/>
          </a:prstGeom>
          <a:solidFill>
            <a:srgbClr val="00B05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algn="ctr">
              <a:spcBef>
                <a:spcPct val="50000"/>
              </a:spcBef>
            </a:pPr>
            <a:r>
              <a:rPr lang="ru-RU" sz="3200" b="1" dirty="0">
                <a:solidFill>
                  <a:schemeClr val="bg1"/>
                </a:solidFill>
                <a:effectLst>
                  <a:outerShdw blurRad="38100" dist="38100" dir="2700000" algn="tl">
                    <a:srgbClr val="000000">
                      <a:alpha val="43137"/>
                    </a:srgbClr>
                  </a:outerShdw>
                </a:effectLst>
              </a:rPr>
              <a:t>Руководство</a:t>
            </a:r>
            <a:endParaRPr lang="en-US" sz="2800" b="1" dirty="0">
              <a:solidFill>
                <a:schemeClr val="bg1"/>
              </a:solidFill>
              <a:effectLst>
                <a:outerShdw blurRad="38100" dist="38100" dir="2700000" algn="tl">
                  <a:srgbClr val="000000">
                    <a:alpha val="43137"/>
                  </a:srgbClr>
                </a:outerShdw>
              </a:effectLst>
            </a:endParaRPr>
          </a:p>
        </p:txBody>
      </p:sp>
      <p:sp>
        <p:nvSpPr>
          <p:cNvPr id="13" name="Right Arrow 12"/>
          <p:cNvSpPr/>
          <p:nvPr/>
        </p:nvSpPr>
        <p:spPr bwMode="auto">
          <a:xfrm>
            <a:off x="3779913" y="2564906"/>
            <a:ext cx="1872207" cy="917079"/>
          </a:xfrm>
          <a:prstGeom prst="rightArrow">
            <a:avLst>
              <a:gd name="adj1" fmla="val 50001"/>
              <a:gd name="adj2" fmla="val 67637"/>
            </a:avLst>
          </a:prstGeom>
          <a:solidFill>
            <a:schemeClr val="bg2">
              <a:lumMod val="60000"/>
              <a:lumOff val="40000"/>
            </a:schemeClr>
          </a:solidFill>
          <a:ln>
            <a:solidFill>
              <a:srgbClr val="003399"/>
            </a:solid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a:spcBef>
                <a:spcPct val="50000"/>
              </a:spcBef>
            </a:pPr>
            <a:endParaRPr lang="en-US"/>
          </a:p>
        </p:txBody>
      </p:sp>
      <p:sp>
        <p:nvSpPr>
          <p:cNvPr id="14" name="Right Arrow 13"/>
          <p:cNvSpPr/>
          <p:nvPr/>
        </p:nvSpPr>
        <p:spPr bwMode="auto">
          <a:xfrm rot="10800000">
            <a:off x="3707906" y="4912159"/>
            <a:ext cx="1944215" cy="850106"/>
          </a:xfrm>
          <a:prstGeom prst="rightArrow">
            <a:avLst>
              <a:gd name="adj1" fmla="val 53920"/>
              <a:gd name="adj2" fmla="val 67637"/>
            </a:avLst>
          </a:prstGeom>
          <a:solidFill>
            <a:schemeClr val="bg1">
              <a:lumMod val="65000"/>
            </a:schemeClr>
          </a:solidFill>
          <a:ln>
            <a:solidFill>
              <a:schemeClr val="tx1">
                <a:lumMod val="65000"/>
                <a:lumOff val="35000"/>
              </a:schemeClr>
            </a:solid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a:spcBef>
                <a:spcPct val="50000"/>
              </a:spcBef>
            </a:pPr>
            <a:endParaRPr lang="en-US"/>
          </a:p>
        </p:txBody>
      </p:sp>
    </p:spTree>
    <p:extLst>
      <p:ext uri="{BB962C8B-B14F-4D97-AF65-F5344CB8AC3E}">
        <p14:creationId xmlns:p14="http://schemas.microsoft.com/office/powerpoint/2010/main" xmlns="" val="32113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вторая часть</a:t>
            </a:r>
            <a:r>
              <a:rPr lang="en-US" dirty="0"/>
              <a:t> </a:t>
            </a:r>
            <a:r>
              <a:rPr lang="ru-RU" dirty="0"/>
              <a:t>(</a:t>
            </a:r>
            <a:r>
              <a:rPr lang="en-US" dirty="0"/>
              <a:t>vol.2</a:t>
            </a:r>
            <a:r>
              <a:rPr lang="ru-RU" dirty="0"/>
              <a:t>)</a:t>
            </a:r>
          </a:p>
        </p:txBody>
      </p:sp>
      <p:sp>
        <p:nvSpPr>
          <p:cNvPr id="3" name="Content Placeholder 2"/>
          <p:cNvSpPr>
            <a:spLocks noGrp="1"/>
          </p:cNvSpPr>
          <p:nvPr>
            <p:ph idx="1"/>
          </p:nvPr>
        </p:nvSpPr>
        <p:spPr/>
        <p:txBody>
          <a:bodyPr/>
          <a:lstStyle/>
          <a:p>
            <a:r>
              <a:rPr lang="en-US" sz="3000" dirty="0"/>
              <a:t>Roadmap for Commercialization </a:t>
            </a:r>
          </a:p>
          <a:p>
            <a:pPr marL="0" indent="0">
              <a:buNone/>
            </a:pPr>
            <a:r>
              <a:rPr lang="en-US" sz="3000" dirty="0"/>
              <a:t>(</a:t>
            </a:r>
            <a:r>
              <a:rPr lang="ru-RU" sz="3000" dirty="0">
                <a:solidFill>
                  <a:srgbClr val="FF0000"/>
                </a:solidFill>
              </a:rPr>
              <a:t>Дорожная карта</a:t>
            </a:r>
            <a:r>
              <a:rPr lang="en-US" sz="3000" dirty="0">
                <a:solidFill>
                  <a:srgbClr val="FF0000"/>
                </a:solidFill>
              </a:rPr>
              <a:t> </a:t>
            </a:r>
            <a:r>
              <a:rPr lang="ru-RU" sz="3000" dirty="0">
                <a:solidFill>
                  <a:srgbClr val="FF0000"/>
                </a:solidFill>
              </a:rPr>
              <a:t>для коммерциализации</a:t>
            </a:r>
            <a:r>
              <a:rPr lang="en-US" sz="3000" dirty="0"/>
              <a:t>)</a:t>
            </a:r>
            <a:endParaRPr lang="ru-RU" sz="3000" dirty="0"/>
          </a:p>
          <a:p>
            <a:pPr marL="0" indent="0">
              <a:buNone/>
            </a:pPr>
            <a:endParaRPr lang="en-US" sz="3000" dirty="0"/>
          </a:p>
          <a:p>
            <a:r>
              <a:rPr lang="en-US" sz="3000" dirty="0"/>
              <a:t>Model Agreements</a:t>
            </a:r>
          </a:p>
          <a:p>
            <a:pPr marL="0" indent="0">
              <a:buNone/>
            </a:pPr>
            <a:r>
              <a:rPr lang="en-US" sz="3000" dirty="0"/>
              <a:t>(</a:t>
            </a:r>
            <a:r>
              <a:rPr lang="ru-RU" sz="3200" dirty="0">
                <a:solidFill>
                  <a:srgbClr val="FF0000"/>
                </a:solidFill>
              </a:rPr>
              <a:t>Типовые соглашения</a:t>
            </a:r>
            <a:r>
              <a:rPr lang="en-US" sz="3000" dirty="0"/>
              <a:t>)</a:t>
            </a:r>
          </a:p>
          <a:p>
            <a:pPr marL="0" indent="0">
              <a:buNone/>
            </a:pPr>
            <a:endParaRPr lang="en-US" sz="3000" dirty="0"/>
          </a:p>
          <a:p>
            <a:r>
              <a:rPr lang="en-US" sz="3000" dirty="0"/>
              <a:t>Hypothetical Cases</a:t>
            </a:r>
          </a:p>
          <a:p>
            <a:pPr marL="0" indent="0">
              <a:buNone/>
            </a:pPr>
            <a:r>
              <a:rPr lang="ru-RU" sz="3000" dirty="0">
                <a:solidFill>
                  <a:srgbClr val="FF0000"/>
                </a:solidFill>
              </a:rPr>
              <a:t>(Гипотетические примеры)</a:t>
            </a:r>
            <a:endParaRPr lang="en-US" sz="3000" dirty="0">
              <a:solidFill>
                <a:srgbClr val="FF0000"/>
              </a:solidFill>
            </a:endParaRPr>
          </a:p>
        </p:txBody>
      </p:sp>
      <p:pic>
        <p:nvPicPr>
          <p:cNvPr id="5" name="Picture 2" descr="D:\Users\alhabbal\Desktop\cover 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6" y="116632"/>
            <a:ext cx="2011687" cy="2097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2912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p:cNvGrpSpPr/>
          <p:nvPr/>
        </p:nvGrpSpPr>
        <p:grpSpPr>
          <a:xfrm>
            <a:off x="179512" y="225983"/>
            <a:ext cx="8640960" cy="1608826"/>
            <a:chOff x="323528" y="1412776"/>
            <a:chExt cx="8640960" cy="1608826"/>
          </a:xfrm>
        </p:grpSpPr>
        <p:sp>
          <p:nvSpPr>
            <p:cNvPr id="4" name="Rechthoek 3"/>
            <p:cNvSpPr/>
            <p:nvPr/>
          </p:nvSpPr>
          <p:spPr bwMode="auto">
            <a:xfrm>
              <a:off x="323528" y="1412776"/>
              <a:ext cx="8640960" cy="553998"/>
            </a:xfrm>
            <a:prstGeom prst="rect">
              <a:avLst/>
            </a:prstGeom>
            <a:solidFill>
              <a:srgbClr val="EBEBF9"/>
            </a:solidFill>
            <a:ln w="6350">
              <a:prstDash val="dash"/>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a:spcBef>
                  <a:spcPct val="50000"/>
                </a:spcBef>
              </a:pPr>
              <a:endParaRPr lang="en-GB" sz="1200" dirty="0">
                <a:solidFill>
                  <a:schemeClr val="accent2"/>
                </a:solidFill>
                <a:latin typeface="Arial" charset="0"/>
                <a:cs typeface="Arial" charset="0"/>
              </a:endParaRPr>
            </a:p>
            <a:p>
              <a:pPr algn="ctr">
                <a:spcBef>
                  <a:spcPct val="50000"/>
                </a:spcBef>
              </a:pPr>
              <a:endParaRPr lang="en-GB" sz="1200" dirty="0">
                <a:solidFill>
                  <a:schemeClr val="accent2"/>
                </a:solidFill>
                <a:latin typeface="Arial" charset="0"/>
                <a:cs typeface="Arial" charset="0"/>
              </a:endParaRPr>
            </a:p>
          </p:txBody>
        </p:sp>
        <p:sp>
          <p:nvSpPr>
            <p:cNvPr id="5" name="Tekstvak 4"/>
            <p:cNvSpPr txBox="1"/>
            <p:nvPr/>
          </p:nvSpPr>
          <p:spPr>
            <a:xfrm>
              <a:off x="5446136" y="1514981"/>
              <a:ext cx="2603341" cy="307777"/>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ru-RU" sz="1400" b="1" dirty="0"/>
                <a:t>Интеллектуальные активы</a:t>
              </a:r>
              <a:endParaRPr lang="en-GB" sz="1400" b="1" dirty="0"/>
            </a:p>
          </p:txBody>
        </p:sp>
        <p:sp>
          <p:nvSpPr>
            <p:cNvPr id="6" name="Tekstvak 5"/>
            <p:cNvSpPr txBox="1"/>
            <p:nvPr/>
          </p:nvSpPr>
          <p:spPr>
            <a:xfrm>
              <a:off x="7161848" y="2583020"/>
              <a:ext cx="1776448" cy="438582"/>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ru-RU" sz="1200" dirty="0"/>
                <a:t>ИС</a:t>
              </a:r>
              <a:r>
                <a:rPr lang="en-GB" sz="1050" dirty="0"/>
                <a:t/>
              </a:r>
              <a:br>
                <a:rPr lang="en-GB" sz="1050" dirty="0"/>
              </a:br>
              <a:r>
                <a:rPr lang="en-GB" sz="1050" dirty="0"/>
                <a:t>(</a:t>
              </a:r>
              <a:r>
                <a:rPr lang="ru-RU" sz="1050" dirty="0"/>
                <a:t>Охраняемые РИД и СИ </a:t>
              </a:r>
              <a:r>
                <a:rPr lang="en-GB" sz="1050" dirty="0"/>
                <a:t>)</a:t>
              </a:r>
            </a:p>
          </p:txBody>
        </p:sp>
        <p:sp>
          <p:nvSpPr>
            <p:cNvPr id="7" name="Tekstvak 6"/>
            <p:cNvSpPr txBox="1"/>
            <p:nvPr/>
          </p:nvSpPr>
          <p:spPr>
            <a:xfrm>
              <a:off x="3717147" y="2583020"/>
              <a:ext cx="1715534" cy="438582"/>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ru-RU" sz="1200" dirty="0"/>
                <a:t>Знания</a:t>
              </a:r>
              <a:r>
                <a:rPr lang="en-GB" sz="1050" dirty="0"/>
                <a:t/>
              </a:r>
              <a:br>
                <a:rPr lang="en-GB" sz="1050" dirty="0"/>
              </a:br>
              <a:r>
                <a:rPr lang="en-GB" sz="1050" dirty="0"/>
                <a:t>(</a:t>
              </a:r>
              <a:r>
                <a:rPr lang="ru-RU" sz="1050" dirty="0"/>
                <a:t>не охраняемые активы</a:t>
              </a:r>
              <a:r>
                <a:rPr lang="en-GB" sz="1050" dirty="0"/>
                <a:t>)</a:t>
              </a:r>
            </a:p>
          </p:txBody>
        </p:sp>
        <p:cxnSp>
          <p:nvCxnSpPr>
            <p:cNvPr id="8" name="Gebogen verbindingslijn 7"/>
            <p:cNvCxnSpPr>
              <a:stCxn id="5" idx="2"/>
              <a:endCxn id="6" idx="0"/>
            </p:cNvCxnSpPr>
            <p:nvPr/>
          </p:nvCxnSpPr>
          <p:spPr bwMode="auto">
            <a:xfrm rot="16200000" flipH="1">
              <a:off x="7018808" y="1551756"/>
              <a:ext cx="760262" cy="1302265"/>
            </a:xfrm>
            <a:prstGeom prst="bentConnector3">
              <a:avLst>
                <a:gd name="adj1" fmla="val 50000"/>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 name="Gebogen verbindingslijn 8"/>
            <p:cNvCxnSpPr>
              <a:stCxn id="5" idx="2"/>
              <a:endCxn id="7" idx="0"/>
            </p:cNvCxnSpPr>
            <p:nvPr/>
          </p:nvCxnSpPr>
          <p:spPr bwMode="auto">
            <a:xfrm rot="5400000">
              <a:off x="5281230" y="1116443"/>
              <a:ext cx="760262" cy="2172893"/>
            </a:xfrm>
            <a:prstGeom prst="bentConnector3">
              <a:avLst>
                <a:gd name="adj1" fmla="val 50000"/>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 name="Tekstvak 9"/>
            <p:cNvSpPr txBox="1"/>
            <p:nvPr/>
          </p:nvSpPr>
          <p:spPr>
            <a:xfrm>
              <a:off x="611560" y="1514981"/>
              <a:ext cx="1670436" cy="261610"/>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sz="1100" b="1" dirty="0"/>
                <a:t>Прочие активы</a:t>
              </a:r>
              <a:endParaRPr lang="en-GB" sz="1100" b="1" dirty="0"/>
            </a:p>
          </p:txBody>
        </p:sp>
      </p:grpSp>
      <p:sp>
        <p:nvSpPr>
          <p:cNvPr id="11" name="Tekstvak 10"/>
          <p:cNvSpPr txBox="1"/>
          <p:nvPr/>
        </p:nvSpPr>
        <p:spPr>
          <a:xfrm>
            <a:off x="7035903" y="1932999"/>
            <a:ext cx="1784571" cy="1277273"/>
          </a:xfrm>
          <a:prstGeom prst="rect">
            <a:avLst/>
          </a:prstGeom>
          <a:noFill/>
          <a:ln>
            <a:noFill/>
          </a:ln>
        </p:spPr>
        <p:txBody>
          <a:bodyPr wrap="square" rtlCol="0">
            <a:spAutoFit/>
          </a:bodyPr>
          <a:lstStyle/>
          <a:p>
            <a:pPr marL="285750" indent="-285750">
              <a:buFont typeface="Arial" pitchFamily="34" charset="0"/>
              <a:buChar char="•"/>
            </a:pPr>
            <a:r>
              <a:rPr lang="ru-RU" sz="700" dirty="0"/>
              <a:t>Патенты и изобретения </a:t>
            </a:r>
            <a:endParaRPr lang="en-GB" sz="700" dirty="0"/>
          </a:p>
          <a:p>
            <a:pPr marL="285750" indent="-285750">
              <a:buFont typeface="Arial" pitchFamily="34" charset="0"/>
              <a:buChar char="•"/>
            </a:pPr>
            <a:r>
              <a:rPr lang="ru-RU" sz="700" dirty="0"/>
              <a:t>Промышленные образцы</a:t>
            </a:r>
          </a:p>
          <a:p>
            <a:pPr marL="285750" indent="-285750">
              <a:buFont typeface="Arial" pitchFamily="34" charset="0"/>
              <a:buChar char="•"/>
            </a:pPr>
            <a:r>
              <a:rPr lang="ru-RU" sz="700" dirty="0"/>
              <a:t>Объекты авторского права и художественные произведения</a:t>
            </a:r>
          </a:p>
          <a:p>
            <a:pPr marL="285750" indent="-285750">
              <a:buFont typeface="Arial" pitchFamily="34" charset="0"/>
              <a:buChar char="•"/>
            </a:pPr>
            <a:r>
              <a:rPr lang="ru-RU" sz="700" dirty="0"/>
              <a:t>Права доступа к базам данных</a:t>
            </a:r>
            <a:endParaRPr lang="en-GB" sz="700" dirty="0"/>
          </a:p>
          <a:p>
            <a:pPr marL="285750" indent="-285750">
              <a:buFont typeface="Arial" pitchFamily="34" charset="0"/>
              <a:buChar char="•"/>
            </a:pPr>
            <a:r>
              <a:rPr lang="ru-RU" sz="700" dirty="0"/>
              <a:t>Топологии интегральных микросхем</a:t>
            </a:r>
          </a:p>
          <a:p>
            <a:pPr marL="285750" indent="-285750">
              <a:buFont typeface="Arial" pitchFamily="34" charset="0"/>
              <a:buChar char="•"/>
            </a:pPr>
            <a:r>
              <a:rPr lang="ru-RU" sz="700" dirty="0"/>
              <a:t>Сорта растений и права растениеводов</a:t>
            </a:r>
          </a:p>
          <a:p>
            <a:pPr marL="285750" indent="-285750">
              <a:buFont typeface="Arial" pitchFamily="34" charset="0"/>
              <a:buChar char="•"/>
            </a:pPr>
            <a:r>
              <a:rPr lang="ru-RU" sz="700" dirty="0"/>
              <a:t>Коммерческая тайна </a:t>
            </a:r>
            <a:endParaRPr lang="nl-NL" sz="700" dirty="0"/>
          </a:p>
          <a:p>
            <a:pPr marL="285750" indent="-285750">
              <a:buFont typeface="Arial" pitchFamily="34" charset="0"/>
              <a:buChar char="•"/>
            </a:pPr>
            <a:r>
              <a:rPr lang="ru-RU" sz="700" dirty="0"/>
              <a:t>Программное обеспечение</a:t>
            </a:r>
            <a:endParaRPr lang="en-GB" sz="500" dirty="0"/>
          </a:p>
        </p:txBody>
      </p:sp>
      <p:sp>
        <p:nvSpPr>
          <p:cNvPr id="12" name="Tekstvak 11"/>
          <p:cNvSpPr txBox="1"/>
          <p:nvPr/>
        </p:nvSpPr>
        <p:spPr>
          <a:xfrm>
            <a:off x="3779912" y="1938027"/>
            <a:ext cx="1872208" cy="1384995"/>
          </a:xfrm>
          <a:prstGeom prst="rect">
            <a:avLst/>
          </a:prstGeom>
          <a:noFill/>
          <a:ln>
            <a:noFill/>
          </a:ln>
        </p:spPr>
        <p:txBody>
          <a:bodyPr wrap="square" rtlCol="0">
            <a:spAutoFit/>
          </a:bodyPr>
          <a:lstStyle/>
          <a:p>
            <a:pPr marL="171450" indent="-171450">
              <a:buFont typeface="Arial" pitchFamily="34" charset="0"/>
              <a:buChar char="•"/>
            </a:pPr>
            <a:r>
              <a:rPr lang="ru-RU" sz="700" dirty="0"/>
              <a:t>Ноу-Хау </a:t>
            </a:r>
            <a:endParaRPr lang="nl-NL" sz="700" dirty="0"/>
          </a:p>
          <a:p>
            <a:pPr marL="171450" indent="-171450">
              <a:buFont typeface="Arial" pitchFamily="34" charset="0"/>
              <a:buChar char="•"/>
            </a:pPr>
            <a:r>
              <a:rPr lang="ru-RU" sz="700" dirty="0"/>
              <a:t>Опыты</a:t>
            </a:r>
            <a:endParaRPr lang="nl-NL" sz="700" dirty="0"/>
          </a:p>
          <a:p>
            <a:pPr marL="171450" indent="-171450">
              <a:buFont typeface="Arial" pitchFamily="34" charset="0"/>
              <a:buChar char="•"/>
            </a:pPr>
            <a:r>
              <a:rPr lang="ru-RU" sz="700" dirty="0"/>
              <a:t>Конфиденциальная информация</a:t>
            </a:r>
          </a:p>
          <a:p>
            <a:pPr marL="171450" indent="-171450">
              <a:buFont typeface="Arial" pitchFamily="34" charset="0"/>
              <a:buChar char="•"/>
            </a:pPr>
            <a:r>
              <a:rPr lang="ru-RU" sz="700" dirty="0"/>
              <a:t>Идеи/Концепции </a:t>
            </a:r>
            <a:endParaRPr lang="en-GB" sz="700" dirty="0"/>
          </a:p>
          <a:p>
            <a:pPr marL="171450" indent="-171450">
              <a:buFont typeface="Arial" pitchFamily="34" charset="0"/>
              <a:buChar char="•"/>
            </a:pPr>
            <a:r>
              <a:rPr lang="ru-RU" sz="700" dirty="0"/>
              <a:t>Теории </a:t>
            </a:r>
            <a:endParaRPr lang="en-GB" sz="700" dirty="0"/>
          </a:p>
          <a:p>
            <a:pPr marL="171450" indent="-171450">
              <a:buFont typeface="Arial" pitchFamily="34" charset="0"/>
              <a:buChar char="•"/>
            </a:pPr>
            <a:r>
              <a:rPr lang="ru-RU" sz="700" dirty="0"/>
              <a:t>Связи</a:t>
            </a:r>
            <a:endParaRPr lang="en-GB" sz="700" dirty="0"/>
          </a:p>
          <a:p>
            <a:pPr marL="171450" indent="-171450">
              <a:buFont typeface="Arial" pitchFamily="34" charset="0"/>
              <a:buChar char="•"/>
            </a:pPr>
            <a:r>
              <a:rPr lang="ru-RU" sz="700" dirty="0"/>
              <a:t>Наблюдения</a:t>
            </a:r>
          </a:p>
          <a:p>
            <a:pPr marL="171450" indent="-171450">
              <a:buFont typeface="Arial" pitchFamily="34" charset="0"/>
              <a:buChar char="•"/>
            </a:pPr>
            <a:r>
              <a:rPr lang="ru-RU" sz="700" dirty="0"/>
              <a:t>Теоретические основы</a:t>
            </a:r>
            <a:endParaRPr lang="en-GB" sz="700" dirty="0"/>
          </a:p>
          <a:p>
            <a:pPr marL="171450" indent="-171450">
              <a:buFont typeface="Arial" pitchFamily="34" charset="0"/>
              <a:buChar char="•"/>
            </a:pPr>
            <a:r>
              <a:rPr lang="ru-RU" sz="700" dirty="0"/>
              <a:t>Бизнес решения</a:t>
            </a:r>
            <a:endParaRPr lang="en-GB" sz="700" dirty="0"/>
          </a:p>
          <a:p>
            <a:pPr marL="171450" indent="-171450">
              <a:buFont typeface="Arial" pitchFamily="34" charset="0"/>
              <a:buChar char="•"/>
            </a:pPr>
            <a:r>
              <a:rPr lang="ru-RU" sz="700" dirty="0"/>
              <a:t>Техническая документация </a:t>
            </a:r>
            <a:endParaRPr lang="nl-NL" sz="700" dirty="0"/>
          </a:p>
          <a:p>
            <a:pPr marL="171450" indent="-171450">
              <a:buFont typeface="Arial" pitchFamily="34" charset="0"/>
              <a:buChar char="•"/>
            </a:pPr>
            <a:r>
              <a:rPr lang="nl-NL" sz="700" dirty="0"/>
              <a:t>…</a:t>
            </a:r>
          </a:p>
          <a:p>
            <a:pPr marL="171450" indent="-171450">
              <a:buFont typeface="Arial" pitchFamily="34" charset="0"/>
              <a:buChar char="•"/>
            </a:pPr>
            <a:r>
              <a:rPr lang="ru-RU" sz="700" dirty="0" err="1"/>
              <a:t>И.т.д</a:t>
            </a:r>
            <a:r>
              <a:rPr lang="nl-NL" sz="700" dirty="0"/>
              <a:t>.</a:t>
            </a:r>
          </a:p>
        </p:txBody>
      </p:sp>
      <p:sp>
        <p:nvSpPr>
          <p:cNvPr id="13" name="Tekstvak 12"/>
          <p:cNvSpPr txBox="1"/>
          <p:nvPr/>
        </p:nvSpPr>
        <p:spPr>
          <a:xfrm>
            <a:off x="442022" y="908722"/>
            <a:ext cx="2329778" cy="2292935"/>
          </a:xfrm>
          <a:prstGeom prst="rect">
            <a:avLst/>
          </a:prstGeom>
          <a:noFill/>
          <a:ln>
            <a:noFill/>
          </a:ln>
        </p:spPr>
        <p:txBody>
          <a:bodyPr wrap="square" rtlCol="0">
            <a:spAutoFit/>
          </a:bodyPr>
          <a:lstStyle/>
          <a:p>
            <a:pPr marL="171450" indent="-171450">
              <a:buFont typeface="Arial" pitchFamily="34" charset="0"/>
              <a:buChar char="•"/>
            </a:pPr>
            <a:r>
              <a:rPr lang="ru-RU" sz="700" dirty="0"/>
              <a:t>Совокупная информация</a:t>
            </a:r>
            <a:r>
              <a:rPr lang="en-GB" sz="700" dirty="0"/>
              <a:t/>
            </a:r>
            <a:br>
              <a:rPr lang="en-GB" sz="700" dirty="0"/>
            </a:br>
            <a:r>
              <a:rPr lang="en-GB" sz="600" dirty="0"/>
              <a:t>(</a:t>
            </a:r>
            <a:r>
              <a:rPr lang="ru-RU" sz="600" dirty="0"/>
              <a:t>необработанные данные</a:t>
            </a:r>
            <a:r>
              <a:rPr lang="en-GB" sz="600" dirty="0"/>
              <a:t>, </a:t>
            </a:r>
            <a:r>
              <a:rPr lang="ru-RU" sz="600" dirty="0"/>
              <a:t>исторические библиотеки</a:t>
            </a:r>
            <a:r>
              <a:rPr lang="en-GB" sz="600" dirty="0"/>
              <a:t>, </a:t>
            </a:r>
            <a:r>
              <a:rPr lang="ru-RU" sz="600" dirty="0"/>
              <a:t>опросники, и. т.д.</a:t>
            </a:r>
            <a:r>
              <a:rPr lang="en-GB" sz="600" dirty="0"/>
              <a:t>)</a:t>
            </a:r>
          </a:p>
          <a:p>
            <a:pPr marL="171450" indent="-171450">
              <a:buFont typeface="Arial" pitchFamily="34" charset="0"/>
              <a:buChar char="•"/>
            </a:pPr>
            <a:r>
              <a:rPr lang="ru-RU" sz="700" dirty="0"/>
              <a:t>Совокупность материалов</a:t>
            </a:r>
            <a:r>
              <a:rPr lang="nl-NL" sz="700" dirty="0"/>
              <a:t/>
            </a:r>
            <a:br>
              <a:rPr lang="nl-NL" sz="700" dirty="0"/>
            </a:br>
            <a:r>
              <a:rPr lang="nl-NL" sz="600" dirty="0"/>
              <a:t>(</a:t>
            </a:r>
            <a:r>
              <a:rPr lang="ru-RU" sz="600" dirty="0"/>
              <a:t>Биобанки</a:t>
            </a:r>
            <a:r>
              <a:rPr lang="nl-NL" sz="600" dirty="0"/>
              <a:t>, </a:t>
            </a:r>
            <a:r>
              <a:rPr lang="ru-RU" sz="600" dirty="0"/>
              <a:t>клеточная линия</a:t>
            </a:r>
            <a:r>
              <a:rPr lang="nl-NL" sz="600" dirty="0"/>
              <a:t>, </a:t>
            </a:r>
            <a:r>
              <a:rPr lang="ru-RU" sz="600" dirty="0"/>
              <a:t>исторические объекты</a:t>
            </a:r>
            <a:r>
              <a:rPr lang="nl-NL" sz="600" dirty="0"/>
              <a:t>, </a:t>
            </a:r>
            <a:r>
              <a:rPr lang="ru-RU" sz="600" dirty="0"/>
              <a:t>образцы</a:t>
            </a:r>
            <a:r>
              <a:rPr lang="nl-NL" sz="600" dirty="0"/>
              <a:t>, </a:t>
            </a:r>
            <a:r>
              <a:rPr lang="ru-RU" sz="600" dirty="0"/>
              <a:t>и т.д.</a:t>
            </a:r>
            <a:r>
              <a:rPr lang="nl-NL" sz="600" dirty="0"/>
              <a:t>.)</a:t>
            </a:r>
          </a:p>
          <a:p>
            <a:pPr marL="171450" indent="-171450">
              <a:buFont typeface="Arial" pitchFamily="34" charset="0"/>
              <a:buChar char="•"/>
            </a:pPr>
            <a:r>
              <a:rPr lang="ru-RU" sz="700" dirty="0"/>
              <a:t>Инфраструктура для проведения исследований</a:t>
            </a:r>
            <a:endParaRPr lang="nl-NL" sz="700" dirty="0"/>
          </a:p>
          <a:p>
            <a:pPr marL="628650" lvl="1" indent="-171450">
              <a:buFont typeface="Arial" pitchFamily="34" charset="0"/>
              <a:buChar char="•"/>
            </a:pPr>
            <a:r>
              <a:rPr lang="ru-RU" sz="700" dirty="0"/>
              <a:t>Человеческий капитал</a:t>
            </a:r>
          </a:p>
          <a:p>
            <a:pPr marL="628650" lvl="1" indent="-171450">
              <a:buFont typeface="Arial" pitchFamily="34" charset="0"/>
              <a:buChar char="•"/>
            </a:pPr>
            <a:r>
              <a:rPr lang="ru-RU" sz="700" dirty="0"/>
              <a:t>Оборудование</a:t>
            </a:r>
            <a:endParaRPr lang="nl-NL" sz="700" dirty="0"/>
          </a:p>
          <a:p>
            <a:pPr marL="628650" lvl="1" indent="-171450">
              <a:buFont typeface="Arial" pitchFamily="34" charset="0"/>
              <a:buChar char="•"/>
            </a:pPr>
            <a:r>
              <a:rPr lang="ru-RU" sz="700" dirty="0"/>
              <a:t>Лаборатории</a:t>
            </a:r>
          </a:p>
          <a:p>
            <a:pPr marL="628650" lvl="1" indent="-171450">
              <a:buFont typeface="Arial" pitchFamily="34" charset="0"/>
              <a:buChar char="•"/>
            </a:pPr>
            <a:r>
              <a:rPr lang="ru-RU" sz="700" dirty="0"/>
              <a:t>Исследовательский потенциал</a:t>
            </a:r>
            <a:endParaRPr lang="nl-NL" sz="700" dirty="0"/>
          </a:p>
          <a:p>
            <a:pPr marL="628650" lvl="1" indent="-171450">
              <a:buFont typeface="Arial" pitchFamily="34" charset="0"/>
              <a:buChar char="•"/>
            </a:pPr>
            <a:r>
              <a:rPr lang="ru-RU" sz="700" dirty="0"/>
              <a:t>Денежные фонды для исследования</a:t>
            </a:r>
            <a:endParaRPr lang="nl-NL" sz="700" dirty="0"/>
          </a:p>
          <a:p>
            <a:pPr marL="171450" indent="-171450">
              <a:buFont typeface="Arial" pitchFamily="34" charset="0"/>
              <a:buChar char="•"/>
            </a:pPr>
            <a:r>
              <a:rPr lang="ru-RU" sz="700" dirty="0"/>
              <a:t>Организация поддержки сотрудничества</a:t>
            </a:r>
          </a:p>
          <a:p>
            <a:pPr marL="171450" indent="-171450">
              <a:buFont typeface="Arial" pitchFamily="34" charset="0"/>
              <a:buChar char="•"/>
            </a:pPr>
            <a:r>
              <a:rPr lang="ru-RU" sz="700" dirty="0"/>
              <a:t>Лицензии </a:t>
            </a:r>
            <a:r>
              <a:rPr lang="nl-NL" sz="700" dirty="0"/>
              <a:t>– </a:t>
            </a:r>
            <a:r>
              <a:rPr lang="ru-RU" sz="700" dirty="0"/>
              <a:t>сертификат для участия </a:t>
            </a:r>
            <a:endParaRPr lang="nl-NL" sz="700" dirty="0"/>
          </a:p>
          <a:p>
            <a:pPr marL="171450" indent="-171450">
              <a:buFont typeface="Arial" pitchFamily="34" charset="0"/>
              <a:buChar char="•"/>
            </a:pPr>
            <a:r>
              <a:rPr lang="ru-RU" sz="700" dirty="0"/>
              <a:t>Доступ к бюджетному финансированию</a:t>
            </a:r>
            <a:endParaRPr lang="nl-NL" sz="700" dirty="0"/>
          </a:p>
          <a:p>
            <a:pPr marL="171450" indent="-171450">
              <a:buFont typeface="Arial" pitchFamily="34" charset="0"/>
              <a:buChar char="•"/>
            </a:pPr>
            <a:r>
              <a:rPr lang="ru-RU" sz="700" dirty="0"/>
              <a:t>Репутация</a:t>
            </a:r>
            <a:endParaRPr lang="nl-NL" sz="700" dirty="0"/>
          </a:p>
          <a:p>
            <a:pPr marL="171450" indent="-171450">
              <a:buFont typeface="Arial" pitchFamily="34" charset="0"/>
              <a:buChar char="•"/>
            </a:pPr>
            <a:r>
              <a:rPr lang="ru-RU" sz="700" dirty="0"/>
              <a:t>Предпринимательская культура</a:t>
            </a:r>
            <a:endParaRPr lang="nl-NL" sz="700" dirty="0"/>
          </a:p>
          <a:p>
            <a:pPr marL="171450" indent="-171450">
              <a:buFont typeface="Arial" pitchFamily="34" charset="0"/>
              <a:buChar char="•"/>
            </a:pPr>
            <a:r>
              <a:rPr lang="nl-NL" sz="700" dirty="0"/>
              <a:t>…</a:t>
            </a:r>
          </a:p>
          <a:p>
            <a:pPr marL="171450" indent="-171450">
              <a:buFont typeface="Arial" pitchFamily="34" charset="0"/>
              <a:buChar char="•"/>
            </a:pPr>
            <a:r>
              <a:rPr lang="ru-RU" sz="700" dirty="0" err="1"/>
              <a:t>И.т.д</a:t>
            </a:r>
            <a:r>
              <a:rPr lang="nl-NL" sz="700" dirty="0"/>
              <a:t>.</a:t>
            </a:r>
          </a:p>
        </p:txBody>
      </p:sp>
      <p:sp>
        <p:nvSpPr>
          <p:cNvPr id="14" name="Tekstvak 13"/>
          <p:cNvSpPr txBox="1"/>
          <p:nvPr/>
        </p:nvSpPr>
        <p:spPr>
          <a:xfrm>
            <a:off x="2339754" y="312247"/>
            <a:ext cx="2765309" cy="400110"/>
          </a:xfrm>
          <a:prstGeom prst="rect">
            <a:avLst/>
          </a:prstGeom>
          <a:noFill/>
        </p:spPr>
        <p:txBody>
          <a:bodyPr wrap="none" rtlCol="0">
            <a:spAutoFit/>
          </a:bodyPr>
          <a:lstStyle/>
          <a:p>
            <a:r>
              <a:rPr lang="ru-RU" sz="2000" b="1" dirty="0">
                <a:solidFill>
                  <a:schemeClr val="accent6"/>
                </a:solidFill>
              </a:rPr>
              <a:t>Активы учреждения</a:t>
            </a:r>
            <a:endParaRPr lang="en-US" sz="2000" b="1" dirty="0">
              <a:solidFill>
                <a:schemeClr val="accent6"/>
              </a:solidFill>
            </a:endParaRPr>
          </a:p>
        </p:txBody>
      </p:sp>
      <p:sp>
        <p:nvSpPr>
          <p:cNvPr id="49" name="Tekstvak 48"/>
          <p:cNvSpPr txBox="1"/>
          <p:nvPr/>
        </p:nvSpPr>
        <p:spPr>
          <a:xfrm>
            <a:off x="3940143" y="4522229"/>
            <a:ext cx="1110177" cy="307777"/>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ru-RU" sz="1400" b="1" dirty="0"/>
              <a:t>Действия </a:t>
            </a:r>
            <a:endParaRPr lang="en-GB" sz="1200" b="1" dirty="0"/>
          </a:p>
        </p:txBody>
      </p:sp>
      <p:sp>
        <p:nvSpPr>
          <p:cNvPr id="50" name="Rechteraccolade 49"/>
          <p:cNvSpPr/>
          <p:nvPr/>
        </p:nvSpPr>
        <p:spPr bwMode="auto">
          <a:xfrm rot="5400000">
            <a:off x="4423050" y="4050631"/>
            <a:ext cx="297905" cy="475059"/>
          </a:xfrm>
          <a:prstGeom prst="rightBrace">
            <a:avLst/>
          </a:prstGeom>
          <a:noFill/>
          <a:ln w="2857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pPr>
            <a:endParaRPr lang="en-GB"/>
          </a:p>
        </p:txBody>
      </p:sp>
      <p:sp>
        <p:nvSpPr>
          <p:cNvPr id="51" name="Tekstvak 50"/>
          <p:cNvSpPr txBox="1"/>
          <p:nvPr/>
        </p:nvSpPr>
        <p:spPr>
          <a:xfrm>
            <a:off x="2487985" y="3933058"/>
            <a:ext cx="4162230" cy="307777"/>
          </a:xfrm>
          <a:prstGeom prst="rect">
            <a:avLst/>
          </a:prstGeom>
          <a:noFill/>
          <a:ln>
            <a:noFill/>
          </a:ln>
        </p:spPr>
        <p:txBody>
          <a:bodyPr wrap="none" rtlCol="0">
            <a:spAutoFit/>
          </a:bodyPr>
          <a:lstStyle/>
          <a:p>
            <a:pPr algn="ctr"/>
            <a:r>
              <a:rPr lang="ru-RU" sz="1400" b="1" dirty="0">
                <a:solidFill>
                  <a:schemeClr val="accent2"/>
                </a:solidFill>
              </a:rPr>
              <a:t>Дорожная карта</a:t>
            </a:r>
            <a:r>
              <a:rPr lang="en-GB" sz="1400" b="1" dirty="0">
                <a:solidFill>
                  <a:schemeClr val="accent2"/>
                </a:solidFill>
              </a:rPr>
              <a:t> = </a:t>
            </a:r>
            <a:r>
              <a:rPr lang="ru-RU" sz="1400" b="1" dirty="0">
                <a:solidFill>
                  <a:schemeClr val="accent2"/>
                </a:solidFill>
              </a:rPr>
              <a:t>Стратегия Использования</a:t>
            </a:r>
            <a:endParaRPr lang="en-GB" sz="1400" b="1" dirty="0">
              <a:solidFill>
                <a:schemeClr val="accent2"/>
              </a:solidFill>
            </a:endParaRPr>
          </a:p>
        </p:txBody>
      </p:sp>
      <p:sp>
        <p:nvSpPr>
          <p:cNvPr id="52" name="PIJL-RECHTS 51"/>
          <p:cNvSpPr/>
          <p:nvPr/>
        </p:nvSpPr>
        <p:spPr bwMode="auto">
          <a:xfrm>
            <a:off x="1187624" y="3284986"/>
            <a:ext cx="708170" cy="917079"/>
          </a:xfrm>
          <a:prstGeom prst="righ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pPr>
            <a:endParaRPr lang="en-GB"/>
          </a:p>
        </p:txBody>
      </p:sp>
      <p:grpSp>
        <p:nvGrpSpPr>
          <p:cNvPr id="84" name="Groep 83"/>
          <p:cNvGrpSpPr/>
          <p:nvPr/>
        </p:nvGrpSpPr>
        <p:grpSpPr>
          <a:xfrm>
            <a:off x="251522" y="4928680"/>
            <a:ext cx="8638861" cy="1601442"/>
            <a:chOff x="251520" y="4869160"/>
            <a:chExt cx="8638861" cy="1673666"/>
          </a:xfrm>
          <a:solidFill>
            <a:srgbClr val="EBEBF9"/>
          </a:solidFill>
        </p:grpSpPr>
        <p:sp>
          <p:nvSpPr>
            <p:cNvPr id="85" name="Rechthoek 84"/>
            <p:cNvSpPr/>
            <p:nvPr/>
          </p:nvSpPr>
          <p:spPr bwMode="auto">
            <a:xfrm>
              <a:off x="251520" y="4869160"/>
              <a:ext cx="8638861" cy="482486"/>
            </a:xfrm>
            <a:prstGeom prst="rect">
              <a:avLst/>
            </a:prstGeom>
            <a:grp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ct val="50000"/>
                </a:spcBef>
              </a:pPr>
              <a:endParaRPr lang="en-US"/>
            </a:p>
          </p:txBody>
        </p:sp>
        <p:sp>
          <p:nvSpPr>
            <p:cNvPr id="86" name="Tekstvak 85"/>
            <p:cNvSpPr txBox="1"/>
            <p:nvPr/>
          </p:nvSpPr>
          <p:spPr>
            <a:xfrm>
              <a:off x="7596336" y="6124671"/>
              <a:ext cx="1263679" cy="418155"/>
            </a:xfrm>
            <a:prstGeom prst="rect">
              <a:avLst/>
            </a:prstGeom>
            <a:grpFill/>
          </p:spPr>
          <p:txBody>
            <a:bodyPr wrap="none" rtlCol="0">
              <a:spAutoFit/>
            </a:bodyPr>
            <a:lstStyle/>
            <a:p>
              <a:r>
                <a:rPr lang="nl-NL" sz="2000" b="1" dirty="0">
                  <a:solidFill>
                    <a:schemeClr val="accent6"/>
                  </a:solidFill>
                </a:rPr>
                <a:t>Tool Box</a:t>
              </a:r>
              <a:endParaRPr lang="en-US" sz="2000" b="1" dirty="0">
                <a:solidFill>
                  <a:schemeClr val="accent6"/>
                </a:solidFill>
              </a:endParaRPr>
            </a:p>
          </p:txBody>
        </p:sp>
      </p:grpSp>
      <p:sp>
        <p:nvSpPr>
          <p:cNvPr id="61" name="Tekstvak 60"/>
          <p:cNvSpPr txBox="1"/>
          <p:nvPr/>
        </p:nvSpPr>
        <p:spPr>
          <a:xfrm>
            <a:off x="1895794" y="5118039"/>
            <a:ext cx="744948" cy="307777"/>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ru-RU" sz="1400" dirty="0"/>
              <a:t>Обмен</a:t>
            </a:r>
            <a:endParaRPr lang="en-GB" sz="1200" dirty="0"/>
          </a:p>
        </p:txBody>
      </p:sp>
      <p:sp>
        <p:nvSpPr>
          <p:cNvPr id="60" name="Tekstvak 59"/>
          <p:cNvSpPr txBox="1"/>
          <p:nvPr/>
        </p:nvSpPr>
        <p:spPr>
          <a:xfrm>
            <a:off x="1619674" y="5517232"/>
            <a:ext cx="1446115" cy="630942"/>
          </a:xfrm>
          <a:prstGeom prst="rect">
            <a:avLst/>
          </a:prstGeom>
          <a:noFill/>
        </p:spPr>
        <p:txBody>
          <a:bodyPr wrap="square" rtlCol="0">
            <a:spAutoFit/>
          </a:bodyPr>
          <a:lstStyle/>
          <a:p>
            <a:pPr marL="171450" indent="-171450">
              <a:buFont typeface="Arial" panose="020B0604020202020204" pitchFamily="34" charset="0"/>
              <a:buChar char="•"/>
            </a:pPr>
            <a:r>
              <a:rPr lang="ru-RU" sz="700" dirty="0"/>
              <a:t>Исследования по контракту</a:t>
            </a:r>
            <a:endParaRPr lang="en-US" sz="700" dirty="0"/>
          </a:p>
          <a:p>
            <a:pPr marL="171450" indent="-171450">
              <a:buFont typeface="Arial" panose="020B0604020202020204" pitchFamily="34" charset="0"/>
              <a:buChar char="•"/>
            </a:pPr>
            <a:r>
              <a:rPr lang="ru-RU" sz="700" dirty="0" err="1"/>
              <a:t>Межорганизационная</a:t>
            </a:r>
            <a:r>
              <a:rPr lang="ru-RU" sz="700" dirty="0"/>
              <a:t> лицензия</a:t>
            </a:r>
          </a:p>
          <a:p>
            <a:pPr marL="171450" indent="-171450">
              <a:buFont typeface="Arial" panose="020B0604020202020204" pitchFamily="34" charset="0"/>
              <a:buChar char="•"/>
            </a:pPr>
            <a:r>
              <a:rPr lang="ru-RU" sz="700" dirty="0"/>
              <a:t>Консультирование</a:t>
            </a:r>
            <a:endParaRPr lang="en-US" sz="800" dirty="0"/>
          </a:p>
        </p:txBody>
      </p:sp>
      <p:sp>
        <p:nvSpPr>
          <p:cNvPr id="56" name="Tekstvak 55"/>
          <p:cNvSpPr txBox="1"/>
          <p:nvPr/>
        </p:nvSpPr>
        <p:spPr>
          <a:xfrm>
            <a:off x="510966" y="5118038"/>
            <a:ext cx="820674" cy="307777"/>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ru-RU" sz="1400" dirty="0"/>
              <a:t>Защита</a:t>
            </a:r>
            <a:endParaRPr lang="en-GB" sz="1200" dirty="0"/>
          </a:p>
        </p:txBody>
      </p:sp>
      <p:sp>
        <p:nvSpPr>
          <p:cNvPr id="55" name="Tekstvak 54"/>
          <p:cNvSpPr txBox="1"/>
          <p:nvPr/>
        </p:nvSpPr>
        <p:spPr>
          <a:xfrm>
            <a:off x="251522" y="5517232"/>
            <a:ext cx="1446115" cy="1077218"/>
          </a:xfrm>
          <a:prstGeom prst="rect">
            <a:avLst/>
          </a:prstGeom>
          <a:noFill/>
        </p:spPr>
        <p:txBody>
          <a:bodyPr wrap="square" rtlCol="0">
            <a:spAutoFit/>
          </a:bodyPr>
          <a:lstStyle/>
          <a:p>
            <a:pPr marL="171450" indent="-171450">
              <a:buFont typeface="Arial" panose="020B0604020202020204" pitchFamily="34" charset="0"/>
              <a:buChar char="•"/>
            </a:pPr>
            <a:r>
              <a:rPr lang="ru-RU" sz="700" dirty="0"/>
              <a:t>Форма раскрытия информации об изобретении</a:t>
            </a:r>
            <a:endParaRPr lang="en-GB" sz="700" dirty="0"/>
          </a:p>
          <a:p>
            <a:pPr marL="171450" indent="-171450">
              <a:buFont typeface="Arial" panose="020B0604020202020204" pitchFamily="34" charset="0"/>
              <a:buChar char="•"/>
            </a:pPr>
            <a:r>
              <a:rPr lang="ru-RU" sz="700" dirty="0"/>
              <a:t>Патентование </a:t>
            </a:r>
            <a:endParaRPr lang="en-GB" sz="700" dirty="0"/>
          </a:p>
          <a:p>
            <a:pPr marL="171450" indent="-171450">
              <a:buFont typeface="Arial" panose="020B0604020202020204" pitchFamily="34" charset="0"/>
              <a:buChar char="•"/>
            </a:pPr>
            <a:r>
              <a:rPr lang="ru-RU" sz="700" dirty="0"/>
              <a:t>Совместное владение </a:t>
            </a:r>
          </a:p>
          <a:p>
            <a:pPr marL="171450" indent="-171450">
              <a:buFont typeface="Arial" panose="020B0604020202020204" pitchFamily="34" charset="0"/>
              <a:buChar char="•"/>
            </a:pPr>
            <a:r>
              <a:rPr lang="ru-RU" sz="700" dirty="0"/>
              <a:t>Бланк раскрытия информации об изобретении</a:t>
            </a:r>
            <a:endParaRPr lang="en-GB" sz="700" dirty="0"/>
          </a:p>
          <a:p>
            <a:pPr marL="171450" indent="-171450">
              <a:buFont typeface="Arial" panose="020B0604020202020204" pitchFamily="34" charset="0"/>
              <a:buChar char="•"/>
            </a:pPr>
            <a:endParaRPr lang="en-US" sz="800" dirty="0"/>
          </a:p>
        </p:txBody>
      </p:sp>
      <p:sp>
        <p:nvSpPr>
          <p:cNvPr id="66" name="Tekstvak 65"/>
          <p:cNvSpPr txBox="1"/>
          <p:nvPr/>
        </p:nvSpPr>
        <p:spPr>
          <a:xfrm>
            <a:off x="3183109" y="5121572"/>
            <a:ext cx="1095941" cy="307777"/>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ru-RU" sz="1400" dirty="0"/>
              <a:t>Изыскания</a:t>
            </a:r>
            <a:endParaRPr lang="en-GB" sz="1200" dirty="0"/>
          </a:p>
        </p:txBody>
      </p:sp>
      <p:sp>
        <p:nvSpPr>
          <p:cNvPr id="65" name="Tekstvak 64"/>
          <p:cNvSpPr txBox="1"/>
          <p:nvPr/>
        </p:nvSpPr>
        <p:spPr>
          <a:xfrm>
            <a:off x="2981871" y="5515637"/>
            <a:ext cx="1446115" cy="307777"/>
          </a:xfrm>
          <a:prstGeom prst="rect">
            <a:avLst/>
          </a:prstGeom>
          <a:noFill/>
        </p:spPr>
        <p:txBody>
          <a:bodyPr wrap="square" rtlCol="0">
            <a:spAutoFit/>
          </a:bodyPr>
          <a:lstStyle/>
          <a:p>
            <a:pPr marL="171450" indent="-171450">
              <a:buFont typeface="Arial" panose="020B0604020202020204" pitchFamily="34" charset="0"/>
              <a:buChar char="•"/>
            </a:pPr>
            <a:r>
              <a:rPr lang="ru-RU" sz="700" dirty="0"/>
              <a:t>Раскрытие информации</a:t>
            </a:r>
            <a:endParaRPr lang="en-US" sz="700" dirty="0"/>
          </a:p>
          <a:p>
            <a:pPr marL="171450" indent="-171450">
              <a:buFont typeface="Arial" panose="020B0604020202020204" pitchFamily="34" charset="0"/>
              <a:buChar char="•"/>
            </a:pPr>
            <a:r>
              <a:rPr lang="ru-RU" sz="700" dirty="0"/>
              <a:t>Передача материалов</a:t>
            </a:r>
          </a:p>
        </p:txBody>
      </p:sp>
      <p:sp>
        <p:nvSpPr>
          <p:cNvPr id="71" name="Tekstvak 70"/>
          <p:cNvSpPr txBox="1"/>
          <p:nvPr/>
        </p:nvSpPr>
        <p:spPr>
          <a:xfrm>
            <a:off x="4579427" y="5128910"/>
            <a:ext cx="1000659" cy="307777"/>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ru-RU" sz="1400" dirty="0"/>
              <a:t>Передача</a:t>
            </a:r>
            <a:endParaRPr lang="en-GB" sz="1200" dirty="0"/>
          </a:p>
        </p:txBody>
      </p:sp>
      <p:sp>
        <p:nvSpPr>
          <p:cNvPr id="70" name="Tekstvak 69"/>
          <p:cNvSpPr txBox="1"/>
          <p:nvPr/>
        </p:nvSpPr>
        <p:spPr>
          <a:xfrm>
            <a:off x="4422031" y="5517232"/>
            <a:ext cx="1446115" cy="846386"/>
          </a:xfrm>
          <a:prstGeom prst="rect">
            <a:avLst/>
          </a:prstGeom>
          <a:noFill/>
        </p:spPr>
        <p:txBody>
          <a:bodyPr wrap="square" rtlCol="0">
            <a:spAutoFit/>
          </a:bodyPr>
          <a:lstStyle/>
          <a:p>
            <a:pPr marL="171450" indent="-171450">
              <a:buFont typeface="Arial" panose="020B0604020202020204" pitchFamily="34" charset="0"/>
              <a:buChar char="•"/>
            </a:pPr>
            <a:r>
              <a:rPr lang="ru-RU" sz="700" dirty="0"/>
              <a:t>Преимущественное право или опцион</a:t>
            </a:r>
            <a:endParaRPr lang="en-US" sz="700" dirty="0"/>
          </a:p>
          <a:p>
            <a:pPr marL="171450" indent="-171450">
              <a:buFont typeface="Arial" panose="020B0604020202020204" pitchFamily="34" charset="0"/>
              <a:buChar char="•"/>
            </a:pPr>
            <a:r>
              <a:rPr lang="ru-RU" sz="700" dirty="0"/>
              <a:t>Передача Технологий </a:t>
            </a:r>
            <a:endParaRPr lang="en-US" sz="700" dirty="0"/>
          </a:p>
          <a:p>
            <a:pPr marL="171450" indent="-171450">
              <a:buFont typeface="Arial" panose="020B0604020202020204" pitchFamily="34" charset="0"/>
              <a:buChar char="•"/>
            </a:pPr>
            <a:r>
              <a:rPr lang="ru-RU" sz="700" dirty="0"/>
              <a:t>Лицензия на авторские права</a:t>
            </a:r>
            <a:endParaRPr lang="en-US" sz="700" dirty="0"/>
          </a:p>
          <a:p>
            <a:pPr marL="171450" indent="-171450">
              <a:buFont typeface="Arial" panose="020B0604020202020204" pitchFamily="34" charset="0"/>
              <a:buChar char="•"/>
            </a:pPr>
            <a:r>
              <a:rPr lang="ru-RU" sz="700" dirty="0"/>
              <a:t>Передача прав</a:t>
            </a:r>
            <a:endParaRPr lang="en-US" sz="700" dirty="0"/>
          </a:p>
          <a:p>
            <a:pPr marL="171450" indent="-171450">
              <a:buFont typeface="Arial" panose="020B0604020202020204" pitchFamily="34" charset="0"/>
              <a:buChar char="•"/>
            </a:pPr>
            <a:r>
              <a:rPr lang="ru-RU" sz="700" dirty="0"/>
              <a:t>Передача материалов</a:t>
            </a:r>
            <a:endParaRPr lang="en-US" sz="700" dirty="0"/>
          </a:p>
        </p:txBody>
      </p:sp>
      <p:sp>
        <p:nvSpPr>
          <p:cNvPr id="76" name="Tekstvak 75"/>
          <p:cNvSpPr txBox="1"/>
          <p:nvPr/>
        </p:nvSpPr>
        <p:spPr>
          <a:xfrm>
            <a:off x="5796136" y="5137449"/>
            <a:ext cx="1291572" cy="307777"/>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ru-RU" sz="1400" dirty="0"/>
              <a:t>Предприятие</a:t>
            </a:r>
            <a:endParaRPr lang="en-GB" sz="1200" dirty="0"/>
          </a:p>
        </p:txBody>
      </p:sp>
      <p:sp>
        <p:nvSpPr>
          <p:cNvPr id="75" name="Tekstvak 74"/>
          <p:cNvSpPr txBox="1"/>
          <p:nvPr/>
        </p:nvSpPr>
        <p:spPr>
          <a:xfrm>
            <a:off x="5862191" y="5517232"/>
            <a:ext cx="1446115" cy="738664"/>
          </a:xfrm>
          <a:prstGeom prst="rect">
            <a:avLst/>
          </a:prstGeom>
          <a:noFill/>
        </p:spPr>
        <p:txBody>
          <a:bodyPr wrap="square" rtlCol="0">
            <a:spAutoFit/>
          </a:bodyPr>
          <a:lstStyle/>
          <a:p>
            <a:pPr marL="171450" indent="-171450">
              <a:buFont typeface="Arial" panose="020B0604020202020204" pitchFamily="34" charset="0"/>
              <a:buChar char="•"/>
            </a:pPr>
            <a:r>
              <a:rPr lang="ru-RU" sz="700" dirty="0"/>
              <a:t>Технологическая лицензия</a:t>
            </a:r>
            <a:endParaRPr lang="en-US" sz="700" dirty="0"/>
          </a:p>
          <a:p>
            <a:pPr marL="171450" indent="-171450">
              <a:buFont typeface="Arial" panose="020B0604020202020204" pitchFamily="34" charset="0"/>
              <a:buChar char="•"/>
            </a:pPr>
            <a:r>
              <a:rPr lang="ru-RU" sz="700" dirty="0"/>
              <a:t>Научные исследования, проводимые по контракту</a:t>
            </a:r>
          </a:p>
          <a:p>
            <a:pPr marL="171450" indent="-171450">
              <a:buFont typeface="Arial" panose="020B0604020202020204" pitchFamily="34" charset="0"/>
              <a:buChar char="•"/>
            </a:pPr>
            <a:r>
              <a:rPr lang="ru-RU" sz="700" dirty="0"/>
              <a:t>Совместное исследование</a:t>
            </a:r>
            <a:endParaRPr lang="en-US" sz="700" dirty="0"/>
          </a:p>
        </p:txBody>
      </p:sp>
      <p:sp>
        <p:nvSpPr>
          <p:cNvPr id="81" name="Tekstvak 80"/>
          <p:cNvSpPr txBox="1"/>
          <p:nvPr/>
        </p:nvSpPr>
        <p:spPr>
          <a:xfrm>
            <a:off x="7217088" y="5137078"/>
            <a:ext cx="1539522" cy="307777"/>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sz="1400" dirty="0"/>
              <a:t>Сотрудничество</a:t>
            </a:r>
            <a:endParaRPr lang="en-GB" sz="1200" dirty="0"/>
          </a:p>
        </p:txBody>
      </p:sp>
      <p:sp>
        <p:nvSpPr>
          <p:cNvPr id="80" name="Tekstvak 79"/>
          <p:cNvSpPr txBox="1"/>
          <p:nvPr/>
        </p:nvSpPr>
        <p:spPr>
          <a:xfrm>
            <a:off x="7230343" y="5517232"/>
            <a:ext cx="1734147" cy="415498"/>
          </a:xfrm>
          <a:prstGeom prst="rect">
            <a:avLst/>
          </a:prstGeom>
          <a:noFill/>
        </p:spPr>
        <p:txBody>
          <a:bodyPr wrap="square" rtlCol="0">
            <a:spAutoFit/>
          </a:bodyPr>
          <a:lstStyle/>
          <a:p>
            <a:pPr marL="171450" indent="-171450">
              <a:buFont typeface="Arial" panose="020B0604020202020204" pitchFamily="34" charset="0"/>
              <a:buChar char="•"/>
            </a:pPr>
            <a:r>
              <a:rPr lang="ru-RU" sz="700" dirty="0"/>
              <a:t>Финансируемые исследования</a:t>
            </a:r>
            <a:endParaRPr lang="en-US" sz="700" dirty="0"/>
          </a:p>
          <a:p>
            <a:pPr marL="171450" indent="-171450">
              <a:buFont typeface="Arial" panose="020B0604020202020204" pitchFamily="34" charset="0"/>
              <a:buChar char="•"/>
            </a:pPr>
            <a:r>
              <a:rPr lang="ru-RU" sz="700" dirty="0"/>
              <a:t>Совместные исследования</a:t>
            </a:r>
            <a:endParaRPr lang="en-US" sz="700" dirty="0"/>
          </a:p>
          <a:p>
            <a:pPr marL="171450" indent="-171450">
              <a:buFont typeface="Arial" panose="020B0604020202020204" pitchFamily="34" charset="0"/>
              <a:buChar char="•"/>
            </a:pPr>
            <a:r>
              <a:rPr lang="ru-RU" sz="700"/>
              <a:t>Исследования консорциума</a:t>
            </a:r>
            <a:endParaRPr lang="en-US" sz="700" dirty="0"/>
          </a:p>
        </p:txBody>
      </p:sp>
    </p:spTree>
    <p:extLst>
      <p:ext uri="{BB962C8B-B14F-4D97-AF65-F5344CB8AC3E}">
        <p14:creationId xmlns:p14="http://schemas.microsoft.com/office/powerpoint/2010/main" xmlns="" val="184005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000"/>
                                        <p:tgtEl>
                                          <p:spTgt spid="84"/>
                                        </p:tgtEl>
                                      </p:cBhvr>
                                    </p:animEffect>
                                    <p:anim calcmode="lin" valueType="num">
                                      <p:cBhvr>
                                        <p:cTn id="32" dur="1000" fill="hold"/>
                                        <p:tgtEl>
                                          <p:spTgt spid="84"/>
                                        </p:tgtEl>
                                        <p:attrNameLst>
                                          <p:attrName>ppt_x</p:attrName>
                                        </p:attrNameLst>
                                      </p:cBhvr>
                                      <p:tavLst>
                                        <p:tav tm="0">
                                          <p:val>
                                            <p:strVal val="#ppt_x"/>
                                          </p:val>
                                        </p:tav>
                                        <p:tav tm="100000">
                                          <p:val>
                                            <p:strVal val="#ppt_x"/>
                                          </p:val>
                                        </p:tav>
                                      </p:tavLst>
                                    </p:anim>
                                    <p:anim calcmode="lin" valueType="num">
                                      <p:cBhvr>
                                        <p:cTn id="33"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D:\Users\sesitsky\Desktop\blue-arrows-23640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113842" flipV="1">
            <a:off x="880271" y="2621758"/>
            <a:ext cx="3159125" cy="134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2" descr="http://innovationmanagement.se/wp-content/uploads/2011/05/innovation-ecosyste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37000" y="1438277"/>
            <a:ext cx="4756150" cy="341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Заголовок 1"/>
          <p:cNvSpPr txBox="1">
            <a:spLocks/>
          </p:cNvSpPr>
          <p:nvPr/>
        </p:nvSpPr>
        <p:spPr bwMode="auto">
          <a:xfrm>
            <a:off x="468313" y="293690"/>
            <a:ext cx="8229600" cy="719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pPr>
              <a:defRPr/>
            </a:pPr>
            <a:r>
              <a:rPr lang="ru-RU" altLang="en-US" sz="3200" kern="0" dirty="0"/>
              <a:t>Создание инновационной экосистемы</a:t>
            </a:r>
          </a:p>
        </p:txBody>
      </p:sp>
      <p:sp>
        <p:nvSpPr>
          <p:cNvPr id="5" name="Содержимое 2"/>
          <p:cNvSpPr txBox="1">
            <a:spLocks/>
          </p:cNvSpPr>
          <p:nvPr/>
        </p:nvSpPr>
        <p:spPr bwMode="auto">
          <a:xfrm>
            <a:off x="1936987" y="1339162"/>
            <a:ext cx="5292251"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Blip>
                <a:blip r:embed="rId5"/>
              </a:buBlip>
              <a:defRPr sz="2400">
                <a:solidFill>
                  <a:schemeClr val="tx1"/>
                </a:solidFill>
                <a:latin typeface="Arial" pitchFamily="34" charset="0"/>
                <a:cs typeface="Arial" pitchFamily="34" charset="0"/>
              </a:defRPr>
            </a:lvl1pPr>
            <a:lvl2pPr marL="742950" indent="-285750">
              <a:spcBef>
                <a:spcPct val="20000"/>
              </a:spcBef>
              <a:buBlip>
                <a:blip r:embed="rId5"/>
              </a:buBlip>
              <a:defRPr sz="2400">
                <a:solidFill>
                  <a:schemeClr val="tx1"/>
                </a:solidFill>
                <a:latin typeface="Arial" pitchFamily="34" charset="0"/>
                <a:cs typeface="Arial" pitchFamily="34" charset="0"/>
              </a:defRPr>
            </a:lvl2pPr>
            <a:lvl3pPr marL="1143000" indent="-228600">
              <a:spcBef>
                <a:spcPct val="20000"/>
              </a:spcBef>
              <a:buBlip>
                <a:blip r:embed="rId5"/>
              </a:buBlip>
              <a:defRPr sz="2400">
                <a:solidFill>
                  <a:schemeClr val="tx1"/>
                </a:solidFill>
                <a:latin typeface="Arial" pitchFamily="34" charset="0"/>
                <a:cs typeface="Arial" pitchFamily="34" charset="0"/>
              </a:defRPr>
            </a:lvl3pPr>
            <a:lvl4pPr marL="1600200" indent="-228600">
              <a:spcBef>
                <a:spcPct val="20000"/>
              </a:spcBef>
              <a:buBlip>
                <a:blip r:embed="rId5"/>
              </a:buBlip>
              <a:defRPr sz="2400">
                <a:solidFill>
                  <a:schemeClr val="tx1"/>
                </a:solidFill>
                <a:latin typeface="Arial" pitchFamily="34" charset="0"/>
                <a:cs typeface="Arial" pitchFamily="34" charset="0"/>
              </a:defRPr>
            </a:lvl4pPr>
            <a:lvl5pPr marL="2057400" indent="-228600">
              <a:spcBef>
                <a:spcPct val="20000"/>
              </a:spcBef>
              <a:buBlip>
                <a:blip r:embed="rId5"/>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5"/>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5"/>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5"/>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5"/>
              </a:buBlip>
              <a:defRPr sz="2400">
                <a:solidFill>
                  <a:schemeClr val="tx1"/>
                </a:solidFill>
                <a:latin typeface="Arial" pitchFamily="34" charset="0"/>
                <a:cs typeface="Arial" pitchFamily="34" charset="0"/>
              </a:defRPr>
            </a:lvl9pPr>
          </a:lstStyle>
          <a:p>
            <a:pPr>
              <a:buClr>
                <a:srgbClr val="C00000"/>
              </a:buClr>
              <a:buFontTx/>
              <a:buNone/>
            </a:pPr>
            <a:r>
              <a:rPr lang="ru-RU" altLang="en-US" sz="2800" dirty="0">
                <a:solidFill>
                  <a:srgbClr val="00408C"/>
                </a:solidFill>
              </a:rPr>
              <a:t>Г</a:t>
            </a:r>
            <a:r>
              <a:rPr lang="ru-RU" altLang="en-US" sz="2800" dirty="0" smtClean="0">
                <a:solidFill>
                  <a:srgbClr val="00408C"/>
                </a:solidFill>
              </a:rPr>
              <a:t>осударственный </a:t>
            </a:r>
            <a:r>
              <a:rPr lang="ru-RU" altLang="en-US" sz="2800" dirty="0">
                <a:solidFill>
                  <a:srgbClr val="00408C"/>
                </a:solidFill>
              </a:rPr>
              <a:t>и локальный</a:t>
            </a:r>
          </a:p>
          <a:p>
            <a:pPr eaLnBrk="1" hangingPunct="1">
              <a:buClr>
                <a:srgbClr val="C00000"/>
              </a:buClr>
              <a:buFont typeface="Wingdings" pitchFamily="2" charset="2"/>
              <a:buChar char="q"/>
            </a:pPr>
            <a:endParaRPr lang="ru-RU" altLang="en-US" dirty="0">
              <a:solidFill>
                <a:srgbClr val="00408C"/>
              </a:solidFill>
            </a:endParaRPr>
          </a:p>
          <a:p>
            <a:pPr eaLnBrk="1" hangingPunct="1">
              <a:buClr>
                <a:srgbClr val="C00000"/>
              </a:buClr>
              <a:buFontTx/>
              <a:buNone/>
            </a:pPr>
            <a:endParaRPr lang="ru-RU" altLang="en-US" sz="2800" dirty="0">
              <a:solidFill>
                <a:srgbClr val="00408C"/>
              </a:solidFill>
            </a:endParaRPr>
          </a:p>
          <a:p>
            <a:pPr>
              <a:buClr>
                <a:srgbClr val="BBE0E3"/>
              </a:buClr>
              <a:buSzPct val="70000"/>
              <a:buFontTx/>
              <a:buNone/>
            </a:pPr>
            <a:endParaRPr lang="ru-RU" altLang="en-US" sz="1000" dirty="0">
              <a:solidFill>
                <a:srgbClr val="00408C"/>
              </a:solidFill>
              <a:latin typeface="Times New Roman" pitchFamily="18" charset="0"/>
            </a:endParaRPr>
          </a:p>
          <a:p>
            <a:pPr>
              <a:buClr>
                <a:srgbClr val="BBE0E3"/>
              </a:buClr>
              <a:buSzPct val="70000"/>
            </a:pPr>
            <a:endParaRPr lang="ru-RU" altLang="en-US" sz="1000" dirty="0">
              <a:solidFill>
                <a:srgbClr val="00408C"/>
              </a:solidFill>
              <a:latin typeface="Times New Roman" pitchFamily="18" charset="0"/>
            </a:endParaRPr>
          </a:p>
          <a:p>
            <a:pPr>
              <a:buClr>
                <a:srgbClr val="BBE0E3"/>
              </a:buClr>
              <a:buSzPct val="70000"/>
            </a:pPr>
            <a:endParaRPr lang="ru-RU" altLang="en-US" sz="1000" dirty="0">
              <a:solidFill>
                <a:srgbClr val="00408C"/>
              </a:solidFill>
              <a:latin typeface="Times New Roman" pitchFamily="18" charset="0"/>
            </a:endParaRPr>
          </a:p>
          <a:p>
            <a:pPr>
              <a:buClr>
                <a:srgbClr val="BBE0E3"/>
              </a:buClr>
              <a:buSzPct val="70000"/>
              <a:buFontTx/>
              <a:buBlip>
                <a:blip r:embed="rId6"/>
              </a:buBlip>
            </a:pPr>
            <a:endParaRPr lang="ru-RU" altLang="en-US" sz="1000" dirty="0">
              <a:solidFill>
                <a:srgbClr val="00408C"/>
              </a:solidFill>
              <a:latin typeface="Times New Roman" pitchFamily="18" charset="0"/>
            </a:endParaRPr>
          </a:p>
        </p:txBody>
      </p:sp>
      <p:sp>
        <p:nvSpPr>
          <p:cNvPr id="2" name="Rectangle 1"/>
          <p:cNvSpPr>
            <a:spLocks noChangeArrowheads="1"/>
          </p:cNvSpPr>
          <p:nvPr/>
        </p:nvSpPr>
        <p:spPr bwMode="auto">
          <a:xfrm>
            <a:off x="1936987" y="4933235"/>
            <a:ext cx="59404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Blip>
                <a:blip r:embed="rId5"/>
              </a:buBlip>
              <a:defRPr sz="2400">
                <a:solidFill>
                  <a:schemeClr val="tx1"/>
                </a:solidFill>
                <a:latin typeface="Arial" pitchFamily="34" charset="0"/>
                <a:cs typeface="Arial" pitchFamily="34" charset="0"/>
              </a:defRPr>
            </a:lvl1pPr>
            <a:lvl2pPr marL="742950" indent="-285750">
              <a:spcBef>
                <a:spcPct val="20000"/>
              </a:spcBef>
              <a:buBlip>
                <a:blip r:embed="rId5"/>
              </a:buBlip>
              <a:defRPr sz="2400">
                <a:solidFill>
                  <a:schemeClr val="tx1"/>
                </a:solidFill>
                <a:latin typeface="Arial" pitchFamily="34" charset="0"/>
                <a:cs typeface="Arial" pitchFamily="34" charset="0"/>
              </a:defRPr>
            </a:lvl2pPr>
            <a:lvl3pPr marL="1143000" indent="-228600">
              <a:spcBef>
                <a:spcPct val="20000"/>
              </a:spcBef>
              <a:buBlip>
                <a:blip r:embed="rId5"/>
              </a:buBlip>
              <a:defRPr sz="2400">
                <a:solidFill>
                  <a:schemeClr val="tx1"/>
                </a:solidFill>
                <a:latin typeface="Arial" pitchFamily="34" charset="0"/>
                <a:cs typeface="Arial" pitchFamily="34" charset="0"/>
              </a:defRPr>
            </a:lvl3pPr>
            <a:lvl4pPr marL="1600200" indent="-228600">
              <a:spcBef>
                <a:spcPct val="20000"/>
              </a:spcBef>
              <a:buBlip>
                <a:blip r:embed="rId5"/>
              </a:buBlip>
              <a:defRPr sz="2400">
                <a:solidFill>
                  <a:schemeClr val="tx1"/>
                </a:solidFill>
                <a:latin typeface="Arial" pitchFamily="34" charset="0"/>
                <a:cs typeface="Arial" pitchFamily="34" charset="0"/>
              </a:defRPr>
            </a:lvl4pPr>
            <a:lvl5pPr marL="2057400" indent="-228600">
              <a:spcBef>
                <a:spcPct val="20000"/>
              </a:spcBef>
              <a:buBlip>
                <a:blip r:embed="rId5"/>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5"/>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5"/>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5"/>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5"/>
              </a:buBlip>
              <a:defRPr sz="2400">
                <a:solidFill>
                  <a:schemeClr val="tx1"/>
                </a:solidFill>
                <a:latin typeface="Arial" pitchFamily="34" charset="0"/>
                <a:cs typeface="Arial" pitchFamily="34" charset="0"/>
              </a:defRPr>
            </a:lvl9pPr>
          </a:lstStyle>
          <a:p>
            <a:pPr algn="ctr">
              <a:buClr>
                <a:srgbClr val="C00000"/>
              </a:buClr>
              <a:buFontTx/>
              <a:buNone/>
            </a:pPr>
            <a:r>
              <a:rPr lang="ru-RU" altLang="en-US" sz="2000" dirty="0">
                <a:solidFill>
                  <a:srgbClr val="00408C"/>
                </a:solidFill>
              </a:rPr>
              <a:t>Реализация политики правительства в институциональной политике организаций</a:t>
            </a:r>
          </a:p>
        </p:txBody>
      </p:sp>
    </p:spTree>
    <p:extLst>
      <p:ext uri="{BB962C8B-B14F-4D97-AF65-F5344CB8AC3E}">
        <p14:creationId xmlns:p14="http://schemas.microsoft.com/office/powerpoint/2010/main" xmlns="" val="33699084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bwMode="auto">
          <a:xfrm>
            <a:off x="7092280" y="5733258"/>
            <a:ext cx="1872208" cy="46166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a:spcBef>
                <a:spcPct val="50000"/>
              </a:spcBef>
            </a:pPr>
            <a:endParaRPr lang="en-US"/>
          </a:p>
        </p:txBody>
      </p:sp>
      <p:sp>
        <p:nvSpPr>
          <p:cNvPr id="2" name="Titel 1"/>
          <p:cNvSpPr>
            <a:spLocks noGrp="1"/>
          </p:cNvSpPr>
          <p:nvPr>
            <p:ph type="title"/>
          </p:nvPr>
        </p:nvSpPr>
        <p:spPr/>
        <p:txBody>
          <a:bodyPr/>
          <a:lstStyle/>
          <a:p>
            <a:r>
              <a:rPr lang="ru-RU" dirty="0"/>
              <a:t>Типовые соглашения</a:t>
            </a:r>
            <a:endParaRPr lang="en-US"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158" y="1268761"/>
            <a:ext cx="7195203" cy="52196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32963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a:solidFill>
                  <a:srgbClr val="333399"/>
                </a:solidFill>
              </a:rPr>
              <a:t>Гипотетические примеры</a:t>
            </a:r>
            <a:endParaRPr lang="en-US" sz="3200" dirty="0">
              <a:solidFill>
                <a:srgbClr val="333399"/>
              </a:solidFill>
            </a:endParaRPr>
          </a:p>
        </p:txBody>
      </p:sp>
      <p:sp>
        <p:nvSpPr>
          <p:cNvPr id="3" name="Content Placeholder 2"/>
          <p:cNvSpPr>
            <a:spLocks noGrp="1"/>
          </p:cNvSpPr>
          <p:nvPr>
            <p:ph idx="1"/>
          </p:nvPr>
        </p:nvSpPr>
        <p:spPr/>
        <p:txBody>
          <a:bodyPr/>
          <a:lstStyle/>
          <a:p>
            <a:pPr lvl="1"/>
            <a:r>
              <a:rPr lang="en-US" sz="2000" dirty="0">
                <a:solidFill>
                  <a:srgbClr val="333399"/>
                </a:solidFill>
              </a:rPr>
              <a:t>MATERIAL TRANSFER AGREEMENT (COMMERCIAL);</a:t>
            </a:r>
            <a:endParaRPr lang="ru-RU" sz="2000" dirty="0">
              <a:solidFill>
                <a:srgbClr val="333399"/>
              </a:solidFill>
            </a:endParaRPr>
          </a:p>
          <a:p>
            <a:pPr marL="457200" lvl="1" indent="0">
              <a:buNone/>
            </a:pPr>
            <a:r>
              <a:rPr lang="ru-RU" sz="2000" dirty="0">
                <a:solidFill>
                  <a:srgbClr val="FF0000"/>
                </a:solidFill>
              </a:rPr>
              <a:t>СОГЛАШЕНИЕ О ПЕРЕДАЧЕ МАТЕРИАЛА (КОММЕРЧЕСКАЯ);</a:t>
            </a:r>
            <a:endParaRPr lang="en-US" sz="2000" dirty="0">
              <a:solidFill>
                <a:srgbClr val="FF0000"/>
              </a:solidFill>
            </a:endParaRPr>
          </a:p>
          <a:p>
            <a:pPr lvl="1"/>
            <a:r>
              <a:rPr lang="en-US" sz="2000" dirty="0">
                <a:solidFill>
                  <a:srgbClr val="333399"/>
                </a:solidFill>
              </a:rPr>
              <a:t> EXCLUSIVE LICENSE;</a:t>
            </a:r>
            <a:endParaRPr lang="ru-RU" sz="2000" dirty="0">
              <a:solidFill>
                <a:srgbClr val="333399"/>
              </a:solidFill>
            </a:endParaRPr>
          </a:p>
          <a:p>
            <a:pPr marL="457200" lvl="1" indent="0">
              <a:buNone/>
            </a:pPr>
            <a:r>
              <a:rPr lang="ru-RU" sz="2000" dirty="0">
                <a:solidFill>
                  <a:srgbClr val="FF0000"/>
                </a:solidFill>
              </a:rPr>
              <a:t>ЭКСКЛЮЗИВНАЯ ЛИЦЕНЗИЯ;</a:t>
            </a:r>
            <a:endParaRPr lang="en-US" sz="2000" dirty="0">
              <a:solidFill>
                <a:srgbClr val="FF0000"/>
              </a:solidFill>
            </a:endParaRPr>
          </a:p>
          <a:p>
            <a:pPr lvl="1"/>
            <a:r>
              <a:rPr lang="en-US" sz="2000" dirty="0">
                <a:solidFill>
                  <a:srgbClr val="333399"/>
                </a:solidFill>
              </a:rPr>
              <a:t>CONTRACT RESEARCH AGREEMENT;</a:t>
            </a:r>
            <a:endParaRPr lang="ru-RU" sz="2000" dirty="0">
              <a:solidFill>
                <a:srgbClr val="333399"/>
              </a:solidFill>
            </a:endParaRPr>
          </a:p>
          <a:p>
            <a:pPr marL="457200" lvl="1" indent="0">
              <a:buNone/>
            </a:pPr>
            <a:r>
              <a:rPr lang="ru-RU" sz="2000" dirty="0">
                <a:solidFill>
                  <a:srgbClr val="FF0000"/>
                </a:solidFill>
              </a:rPr>
              <a:t>СОГЛАШЕНИЕ О КОНТРАКТЕ ИССЛЕДОВАНИЯ;</a:t>
            </a:r>
          </a:p>
          <a:p>
            <a:pPr lvl="1"/>
            <a:r>
              <a:rPr lang="en-US" sz="2000" dirty="0">
                <a:solidFill>
                  <a:srgbClr val="333399"/>
                </a:solidFill>
              </a:rPr>
              <a:t>COLLABORATIVE RESEARCH WITH COMPANY;</a:t>
            </a:r>
            <a:endParaRPr lang="ru-RU" sz="2000" dirty="0">
              <a:solidFill>
                <a:srgbClr val="333399"/>
              </a:solidFill>
            </a:endParaRPr>
          </a:p>
          <a:p>
            <a:pPr marL="457200" lvl="1" indent="0">
              <a:buNone/>
            </a:pPr>
            <a:r>
              <a:rPr lang="ru-RU" sz="2000" dirty="0">
                <a:solidFill>
                  <a:srgbClr val="FF0000"/>
                </a:solidFill>
              </a:rPr>
              <a:t>КОЛЛАБОРАТИВНОЕ ИССЛЕДОВАНИЕ С КОМПАНИЕЙ;</a:t>
            </a:r>
            <a:endParaRPr lang="en-US" sz="2000" dirty="0">
              <a:solidFill>
                <a:srgbClr val="FF0000"/>
              </a:solidFill>
            </a:endParaRPr>
          </a:p>
          <a:p>
            <a:pPr lvl="1"/>
            <a:r>
              <a:rPr lang="en-US" sz="2000" dirty="0">
                <a:solidFill>
                  <a:srgbClr val="333399"/>
                </a:solidFill>
              </a:rPr>
              <a:t>OWNERSHIP OF IP.</a:t>
            </a:r>
            <a:endParaRPr lang="ru-RU" sz="2000" dirty="0">
              <a:solidFill>
                <a:srgbClr val="333399"/>
              </a:solidFill>
            </a:endParaRPr>
          </a:p>
          <a:p>
            <a:pPr marL="457200" lvl="1" indent="0">
              <a:buNone/>
            </a:pPr>
            <a:r>
              <a:rPr lang="ru-RU" sz="2000" dirty="0">
                <a:solidFill>
                  <a:srgbClr val="FF0000"/>
                </a:solidFill>
              </a:rPr>
              <a:t>СОБСТВЕННОСТЬ ИС.</a:t>
            </a:r>
            <a:endParaRPr lang="en-US" sz="2000" dirty="0">
              <a:solidFill>
                <a:srgbClr val="FF0000"/>
              </a:solidFill>
            </a:endParaRPr>
          </a:p>
        </p:txBody>
      </p:sp>
    </p:spTree>
    <p:extLst>
      <p:ext uri="{BB962C8B-B14F-4D97-AF65-F5344CB8AC3E}">
        <p14:creationId xmlns:p14="http://schemas.microsoft.com/office/powerpoint/2010/main" xmlns="" val="2056467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26976"/>
          </a:xfrm>
        </p:spPr>
        <p:txBody>
          <a:bodyPr/>
          <a:lstStyle/>
          <a:p>
            <a:r>
              <a:rPr lang="ru-RU" dirty="0"/>
              <a:t>Поддержка ВОИС</a:t>
            </a:r>
            <a:endParaRPr lang="en-US" dirty="0"/>
          </a:p>
        </p:txBody>
      </p:sp>
      <p:graphicFrame>
        <p:nvGraphicFramePr>
          <p:cNvPr id="4" name="Diagram 3"/>
          <p:cNvGraphicFramePr/>
          <p:nvPr>
            <p:extLst>
              <p:ext uri="{D42A27DB-BD31-4B8C-83A1-F6EECF244321}">
                <p14:modId xmlns:p14="http://schemas.microsoft.com/office/powerpoint/2010/main" xmlns="" val="3199693417"/>
              </p:ext>
            </p:extLst>
          </p:nvPr>
        </p:nvGraphicFramePr>
        <p:xfrm>
          <a:off x="251520" y="908720"/>
          <a:ext cx="835292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658463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lvl="0"/>
            <a:r>
              <a:rPr lang="en-US" dirty="0" smtClean="0">
                <a:hlinkClick r:id="rId2"/>
              </a:rPr>
              <a:t>http://www.wipo.int/about-ip/en/universities_research/</a:t>
            </a:r>
            <a:r>
              <a:rPr lang="en-US" dirty="0" smtClean="0"/>
              <a:t> </a:t>
            </a:r>
          </a:p>
          <a:p>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89" t="2378" r="1174" b="10781"/>
          <a:stretch/>
        </p:blipFill>
        <p:spPr bwMode="auto">
          <a:xfrm>
            <a:off x="-2644" y="1484784"/>
            <a:ext cx="9001000" cy="3744416"/>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288720" y="4276253"/>
            <a:ext cx="5864491" cy="1384995"/>
          </a:xfrm>
          <a:prstGeom prst="rect">
            <a:avLst/>
          </a:prstGeom>
          <a:noFill/>
        </p:spPr>
        <p:txBody>
          <a:bodyPr wrap="none" rtlCol="0">
            <a:spAutoFit/>
          </a:bodyPr>
          <a:lstStyle/>
          <a:p>
            <a:pPr algn="ctr"/>
            <a:r>
              <a:rPr lang="ru-RU" sz="2800" dirty="0" smtClean="0">
                <a:solidFill>
                  <a:schemeClr val="bg1"/>
                </a:solidFill>
                <a:latin typeface="Corbel" panose="020B0503020204020204" pitchFamily="34" charset="0"/>
              </a:rPr>
              <a:t>Наука сама по себе ничто, если </a:t>
            </a:r>
            <a:br>
              <a:rPr lang="ru-RU" sz="2800" dirty="0" smtClean="0">
                <a:solidFill>
                  <a:schemeClr val="bg1"/>
                </a:solidFill>
                <a:latin typeface="Corbel" panose="020B0503020204020204" pitchFamily="34" charset="0"/>
              </a:rPr>
            </a:br>
            <a:r>
              <a:rPr lang="ru-RU" sz="2800" dirty="0" smtClean="0">
                <a:solidFill>
                  <a:schemeClr val="bg1"/>
                </a:solidFill>
                <a:latin typeface="Corbel" panose="020B0503020204020204" pitchFamily="34" charset="0"/>
              </a:rPr>
              <a:t>не служит великой цели улучшения</a:t>
            </a:r>
            <a:br>
              <a:rPr lang="ru-RU" sz="2800" dirty="0" smtClean="0">
                <a:solidFill>
                  <a:schemeClr val="bg1"/>
                </a:solidFill>
                <a:latin typeface="Corbel" panose="020B0503020204020204" pitchFamily="34" charset="0"/>
              </a:rPr>
            </a:br>
            <a:r>
              <a:rPr lang="ru-RU" sz="2800" dirty="0" smtClean="0">
                <a:solidFill>
                  <a:schemeClr val="bg1"/>
                </a:solidFill>
                <a:latin typeface="Corbel" panose="020B0503020204020204" pitchFamily="34" charset="0"/>
              </a:rPr>
              <a:t>человеческих жизней</a:t>
            </a:r>
            <a:endParaRPr lang="en-US" sz="2800" dirty="0">
              <a:solidFill>
                <a:schemeClr val="bg1"/>
              </a:solidFill>
              <a:latin typeface="Corbel" panose="020B0503020204020204" pitchFamily="34" charset="0"/>
            </a:endParaRPr>
          </a:p>
        </p:txBody>
      </p:sp>
    </p:spTree>
    <p:extLst>
      <p:ext uri="{BB962C8B-B14F-4D97-AF65-F5344CB8AC3E}">
        <p14:creationId xmlns:p14="http://schemas.microsoft.com/office/powerpoint/2010/main" xmlns="" val="339613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2500306"/>
            <a:ext cx="9144000" cy="1871663"/>
          </a:xfrm>
        </p:spPr>
        <p:txBody>
          <a:bodyPr/>
          <a:lstStyle/>
          <a:p>
            <a:pPr>
              <a:buFontTx/>
              <a:buNone/>
              <a:defRPr/>
            </a:pPr>
            <a:r>
              <a:rPr lang="en-US" sz="3600" b="1" dirty="0" smtClean="0">
                <a:solidFill>
                  <a:srgbClr val="0070C0"/>
                </a:solidFill>
              </a:rPr>
              <a:t>WWW.WIPO.INT</a:t>
            </a:r>
            <a:endParaRPr lang="en-US" sz="3600" b="1" dirty="0">
              <a:solidFill>
                <a:srgbClr val="0070C0"/>
              </a:solidFill>
            </a:endParaRPr>
          </a:p>
          <a:p>
            <a:pPr>
              <a:buFontTx/>
              <a:buNone/>
              <a:defRPr/>
            </a:pPr>
            <a:r>
              <a:rPr lang="en-US" sz="3600" b="1" dirty="0" smtClean="0">
                <a:solidFill>
                  <a:srgbClr val="0070C0"/>
                </a:solidFill>
              </a:rPr>
              <a:t>SAIDAKHMAD.AZIMOV@WIPO.INT</a:t>
            </a:r>
            <a:endParaRPr lang="en-US" sz="3600" b="1"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18"/>
          <p:cNvSpPr>
            <a:spLocks noChangeArrowheads="1"/>
          </p:cNvSpPr>
          <p:nvPr/>
        </p:nvSpPr>
        <p:spPr bwMode="auto">
          <a:xfrm>
            <a:off x="2162169" y="943293"/>
            <a:ext cx="2743200" cy="1123712"/>
          </a:xfrm>
          <a:prstGeom prst="roundRect">
            <a:avLst>
              <a:gd name="adj" fmla="val 16667"/>
            </a:avLst>
          </a:prstGeom>
          <a:solidFill>
            <a:schemeClr val="bg1">
              <a:alpha val="80000"/>
            </a:schemeClr>
          </a:solidFill>
          <a:ln w="9525" algn="ctr">
            <a:noFill/>
            <a:round/>
            <a:headEnd/>
            <a:tailEnd/>
          </a:ln>
          <a:scene3d>
            <a:camera prst="orthographicFront"/>
            <a:lightRig rig="threePt" dir="t"/>
          </a:scene3d>
          <a:sp3d>
            <a:bevelT/>
          </a:sp3d>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fontAlgn="auto" hangingPunct="1">
              <a:spcBef>
                <a:spcPct val="50000"/>
              </a:spcBef>
              <a:spcAft>
                <a:spcPts val="0"/>
              </a:spcAft>
              <a:defRPr/>
            </a:pPr>
            <a:r>
              <a:rPr lang="ru-RU" altLang="en-US" sz="2000" dirty="0">
                <a:solidFill>
                  <a:srgbClr val="00408C"/>
                </a:solidFill>
              </a:rPr>
              <a:t>Университеты и исследовательские учреждения</a:t>
            </a:r>
            <a:endParaRPr lang="ru-RU" altLang="en-US" sz="2000" kern="0" dirty="0">
              <a:solidFill>
                <a:srgbClr val="00408C"/>
              </a:solidFill>
            </a:endParaRPr>
          </a:p>
        </p:txBody>
      </p:sp>
      <p:sp>
        <p:nvSpPr>
          <p:cNvPr id="5" name="Скругленный прямоугольник 18"/>
          <p:cNvSpPr>
            <a:spLocks noChangeArrowheads="1"/>
          </p:cNvSpPr>
          <p:nvPr/>
        </p:nvSpPr>
        <p:spPr bwMode="auto">
          <a:xfrm>
            <a:off x="2162169" y="4552833"/>
            <a:ext cx="2743200" cy="783193"/>
          </a:xfrm>
          <a:prstGeom prst="roundRect">
            <a:avLst>
              <a:gd name="adj" fmla="val 16667"/>
            </a:avLst>
          </a:prstGeom>
          <a:solidFill>
            <a:schemeClr val="bg1">
              <a:alpha val="80000"/>
            </a:schemeClr>
          </a:solidFill>
          <a:ln w="9525" algn="ctr">
            <a:noFill/>
            <a:round/>
            <a:headEnd/>
            <a:tailEnd/>
          </a:ln>
          <a:scene3d>
            <a:camera prst="orthographicFront"/>
            <a:lightRig rig="threePt" dir="t"/>
          </a:scene3d>
          <a:sp3d>
            <a:bevelT/>
          </a:sp3d>
        </p:spPr>
        <p:txBody>
          <a:bodyPr>
            <a:spAutoFit/>
          </a:bodyPr>
          <a:lstStyle/>
          <a:p>
            <a:pPr algn="ctr" fontAlgn="auto">
              <a:spcBef>
                <a:spcPct val="50000"/>
              </a:spcBef>
              <a:spcAft>
                <a:spcPts val="0"/>
              </a:spcAft>
            </a:pPr>
            <a:r>
              <a:rPr lang="ru-RU" altLang="en-US" sz="2000" dirty="0">
                <a:solidFill>
                  <a:srgbClr val="00408C"/>
                </a:solidFill>
              </a:rPr>
              <a:t>Промышленность          и бизнес</a:t>
            </a:r>
          </a:p>
        </p:txBody>
      </p:sp>
      <p:sp>
        <p:nvSpPr>
          <p:cNvPr id="7" name="Штриховая стрелка вправо 9"/>
          <p:cNvSpPr/>
          <p:nvPr/>
        </p:nvSpPr>
        <p:spPr bwMode="auto">
          <a:xfrm rot="16200000">
            <a:off x="3173410" y="2130655"/>
            <a:ext cx="720725" cy="917079"/>
          </a:xfrm>
          <a:prstGeom prst="stripedRightArrow">
            <a:avLst/>
          </a:prstGeom>
          <a:noFill/>
          <a:ln w="19050">
            <a:solidFill>
              <a:srgbClr val="003A1A"/>
            </a:solidFill>
          </a:ln>
          <a:effectLst/>
          <a:extLst/>
        </p:spPr>
        <p:txBody>
          <a:bodyPr>
            <a:spAutoFit/>
          </a:bodyPr>
          <a:lstStyle/>
          <a:p>
            <a:pPr eaLnBrk="1" hangingPunct="1">
              <a:spcBef>
                <a:spcPct val="50000"/>
              </a:spcBef>
              <a:defRPr/>
            </a:pPr>
            <a:endParaRPr lang="ru-RU">
              <a:solidFill>
                <a:srgbClr val="000000"/>
              </a:solidFill>
            </a:endParaRPr>
          </a:p>
        </p:txBody>
      </p:sp>
      <p:pic>
        <p:nvPicPr>
          <p:cNvPr id="15372" name="Picture 4" descr="Coins Stack PNG Clipart Pi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91" y="1144786"/>
            <a:ext cx="585788"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3" name="TextBox 14"/>
          <p:cNvSpPr txBox="1">
            <a:spLocks noChangeArrowheads="1"/>
          </p:cNvSpPr>
          <p:nvPr/>
        </p:nvSpPr>
        <p:spPr bwMode="auto">
          <a:xfrm>
            <a:off x="397221" y="1853516"/>
            <a:ext cx="109029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pitchFamily="34" charset="0"/>
                <a:cs typeface="Arial" pitchFamily="34" charset="0"/>
              </a:defRPr>
            </a:lvl1pPr>
            <a:lvl2pPr marL="742950" indent="-285750">
              <a:spcBef>
                <a:spcPct val="20000"/>
              </a:spcBef>
              <a:buBlip>
                <a:blip r:embed="rId4"/>
              </a:buBlip>
              <a:defRPr sz="2400">
                <a:solidFill>
                  <a:schemeClr val="tx1"/>
                </a:solidFill>
                <a:latin typeface="Arial" pitchFamily="34" charset="0"/>
                <a:cs typeface="Arial" pitchFamily="34" charset="0"/>
              </a:defRPr>
            </a:lvl2pPr>
            <a:lvl3pPr marL="1143000" indent="-228600">
              <a:spcBef>
                <a:spcPct val="20000"/>
              </a:spcBef>
              <a:buBlip>
                <a:blip r:embed="rId4"/>
              </a:buBlip>
              <a:defRPr sz="2400">
                <a:solidFill>
                  <a:schemeClr val="tx1"/>
                </a:solidFill>
                <a:latin typeface="Arial" pitchFamily="34" charset="0"/>
                <a:cs typeface="Arial" pitchFamily="34" charset="0"/>
              </a:defRPr>
            </a:lvl3pPr>
            <a:lvl4pPr marL="1600200" indent="-228600">
              <a:spcBef>
                <a:spcPct val="20000"/>
              </a:spcBef>
              <a:buBlip>
                <a:blip r:embed="rId4"/>
              </a:buBlip>
              <a:defRPr sz="2400">
                <a:solidFill>
                  <a:schemeClr val="tx1"/>
                </a:solidFill>
                <a:latin typeface="Arial" pitchFamily="34" charset="0"/>
                <a:cs typeface="Arial" pitchFamily="34" charset="0"/>
              </a:defRPr>
            </a:lvl4pPr>
            <a:lvl5pPr marL="2057400" indent="-22860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lgn="ctr" eaLnBrk="1" hangingPunct="1">
              <a:spcBef>
                <a:spcPct val="0"/>
              </a:spcBef>
              <a:buFontTx/>
              <a:buNone/>
            </a:pPr>
            <a:r>
              <a:rPr lang="ru-RU" altLang="en-US" sz="2000" b="1" dirty="0">
                <a:solidFill>
                  <a:srgbClr val="00408C"/>
                </a:solidFill>
              </a:rPr>
              <a:t>Деньги</a:t>
            </a:r>
          </a:p>
        </p:txBody>
      </p:sp>
      <p:pic>
        <p:nvPicPr>
          <p:cNvPr id="15374" name="Picture 6" descr="Coins Stack PNG Clipart Pi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4976" y="4584066"/>
            <a:ext cx="585787"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5" name="TextBox 15"/>
          <p:cNvSpPr txBox="1">
            <a:spLocks noChangeArrowheads="1"/>
          </p:cNvSpPr>
          <p:nvPr/>
        </p:nvSpPr>
        <p:spPr bwMode="auto">
          <a:xfrm>
            <a:off x="395536" y="5298976"/>
            <a:ext cx="109029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pitchFamily="34" charset="0"/>
                <a:cs typeface="Arial" pitchFamily="34" charset="0"/>
              </a:defRPr>
            </a:lvl1pPr>
            <a:lvl2pPr marL="742950" indent="-285750">
              <a:spcBef>
                <a:spcPct val="20000"/>
              </a:spcBef>
              <a:buBlip>
                <a:blip r:embed="rId4"/>
              </a:buBlip>
              <a:defRPr sz="2400">
                <a:solidFill>
                  <a:schemeClr val="tx1"/>
                </a:solidFill>
                <a:latin typeface="Arial" pitchFamily="34" charset="0"/>
                <a:cs typeface="Arial" pitchFamily="34" charset="0"/>
              </a:defRPr>
            </a:lvl2pPr>
            <a:lvl3pPr marL="1143000" indent="-228600">
              <a:spcBef>
                <a:spcPct val="20000"/>
              </a:spcBef>
              <a:buBlip>
                <a:blip r:embed="rId4"/>
              </a:buBlip>
              <a:defRPr sz="2400">
                <a:solidFill>
                  <a:schemeClr val="tx1"/>
                </a:solidFill>
                <a:latin typeface="Arial" pitchFamily="34" charset="0"/>
                <a:cs typeface="Arial" pitchFamily="34" charset="0"/>
              </a:defRPr>
            </a:lvl3pPr>
            <a:lvl4pPr marL="1600200" indent="-228600">
              <a:spcBef>
                <a:spcPct val="20000"/>
              </a:spcBef>
              <a:buBlip>
                <a:blip r:embed="rId4"/>
              </a:buBlip>
              <a:defRPr sz="2400">
                <a:solidFill>
                  <a:schemeClr val="tx1"/>
                </a:solidFill>
                <a:latin typeface="Arial" pitchFamily="34" charset="0"/>
                <a:cs typeface="Arial" pitchFamily="34" charset="0"/>
              </a:defRPr>
            </a:lvl4pPr>
            <a:lvl5pPr marL="2057400" indent="-22860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lgn="ctr" eaLnBrk="1" hangingPunct="1">
              <a:spcBef>
                <a:spcPct val="0"/>
              </a:spcBef>
              <a:buFontTx/>
              <a:buNone/>
            </a:pPr>
            <a:r>
              <a:rPr lang="ru-RU" altLang="en-US" sz="2000" b="1" dirty="0">
                <a:solidFill>
                  <a:srgbClr val="00408C"/>
                </a:solidFill>
              </a:rPr>
              <a:t>Деньги</a:t>
            </a:r>
          </a:p>
        </p:txBody>
      </p:sp>
      <p:sp>
        <p:nvSpPr>
          <p:cNvPr id="15376" name="Стрелка вправо с вырезом 24"/>
          <p:cNvSpPr>
            <a:spLocks noChangeArrowheads="1"/>
          </p:cNvSpPr>
          <p:nvPr/>
        </p:nvSpPr>
        <p:spPr bwMode="auto">
          <a:xfrm>
            <a:off x="1497006" y="1324968"/>
            <a:ext cx="395287" cy="917079"/>
          </a:xfrm>
          <a:prstGeom prst="notchedRightArrow">
            <a:avLst>
              <a:gd name="adj1" fmla="val 50000"/>
              <a:gd name="adj2" fmla="val 49859"/>
            </a:avLst>
          </a:prstGeom>
          <a:solidFill>
            <a:srgbClr val="0099FF"/>
          </a:solidFill>
          <a:ln w="9525">
            <a:solidFill>
              <a:srgbClr val="0099FF"/>
            </a:solidFill>
            <a:miter lim="800000"/>
            <a:headEnd/>
            <a:tailEnd/>
          </a:ln>
        </p:spPr>
        <p:txBody>
          <a:bodyPr>
            <a:spAutoFit/>
          </a:bodyPr>
          <a:lstStyle>
            <a:lvl1pPr>
              <a:spcBef>
                <a:spcPct val="20000"/>
              </a:spcBef>
              <a:buBlip>
                <a:blip r:embed="rId4"/>
              </a:buBlip>
              <a:defRPr sz="2400">
                <a:solidFill>
                  <a:schemeClr val="tx1"/>
                </a:solidFill>
                <a:latin typeface="Arial" pitchFamily="34" charset="0"/>
                <a:cs typeface="Arial" pitchFamily="34" charset="0"/>
              </a:defRPr>
            </a:lvl1pPr>
            <a:lvl2pPr marL="742950" indent="-285750">
              <a:spcBef>
                <a:spcPct val="20000"/>
              </a:spcBef>
              <a:buBlip>
                <a:blip r:embed="rId4"/>
              </a:buBlip>
              <a:defRPr sz="2400">
                <a:solidFill>
                  <a:schemeClr val="tx1"/>
                </a:solidFill>
                <a:latin typeface="Arial" pitchFamily="34" charset="0"/>
                <a:cs typeface="Arial" pitchFamily="34" charset="0"/>
              </a:defRPr>
            </a:lvl2pPr>
            <a:lvl3pPr marL="1143000" indent="-228600">
              <a:spcBef>
                <a:spcPct val="20000"/>
              </a:spcBef>
              <a:buBlip>
                <a:blip r:embed="rId4"/>
              </a:buBlip>
              <a:defRPr sz="2400">
                <a:solidFill>
                  <a:schemeClr val="tx1"/>
                </a:solidFill>
                <a:latin typeface="Arial" pitchFamily="34" charset="0"/>
                <a:cs typeface="Arial" pitchFamily="34" charset="0"/>
              </a:defRPr>
            </a:lvl3pPr>
            <a:lvl4pPr marL="1600200" indent="-228600">
              <a:spcBef>
                <a:spcPct val="20000"/>
              </a:spcBef>
              <a:buBlip>
                <a:blip r:embed="rId4"/>
              </a:buBlip>
              <a:defRPr sz="2400">
                <a:solidFill>
                  <a:schemeClr val="tx1"/>
                </a:solidFill>
                <a:latin typeface="Arial" pitchFamily="34" charset="0"/>
                <a:cs typeface="Arial" pitchFamily="34" charset="0"/>
              </a:defRPr>
            </a:lvl4pPr>
            <a:lvl5pPr marL="2057400" indent="-22860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eaLnBrk="1" hangingPunct="1">
              <a:spcBef>
                <a:spcPct val="50000"/>
              </a:spcBef>
              <a:buFontTx/>
              <a:buNone/>
            </a:pPr>
            <a:endParaRPr lang="ru-RU" altLang="en-US">
              <a:solidFill>
                <a:srgbClr val="000000"/>
              </a:solidFill>
            </a:endParaRPr>
          </a:p>
        </p:txBody>
      </p:sp>
      <p:sp>
        <p:nvSpPr>
          <p:cNvPr id="15377" name="Стрелка вправо с вырезом 26"/>
          <p:cNvSpPr>
            <a:spLocks noChangeArrowheads="1"/>
          </p:cNvSpPr>
          <p:nvPr/>
        </p:nvSpPr>
        <p:spPr bwMode="auto">
          <a:xfrm rot="10800000">
            <a:off x="1497005" y="4478587"/>
            <a:ext cx="395287" cy="917079"/>
          </a:xfrm>
          <a:prstGeom prst="notchedRightArrow">
            <a:avLst>
              <a:gd name="adj1" fmla="val 50000"/>
              <a:gd name="adj2" fmla="val 50079"/>
            </a:avLst>
          </a:prstGeom>
          <a:solidFill>
            <a:srgbClr val="0099FF"/>
          </a:solidFill>
          <a:ln w="9525">
            <a:solidFill>
              <a:srgbClr val="0099FF"/>
            </a:solidFill>
            <a:miter lim="800000"/>
            <a:headEnd/>
            <a:tailEnd/>
          </a:ln>
        </p:spPr>
        <p:txBody>
          <a:bodyPr>
            <a:spAutoFit/>
          </a:bodyPr>
          <a:lstStyle>
            <a:lvl1pPr>
              <a:spcBef>
                <a:spcPct val="20000"/>
              </a:spcBef>
              <a:buBlip>
                <a:blip r:embed="rId4"/>
              </a:buBlip>
              <a:defRPr sz="2400">
                <a:solidFill>
                  <a:schemeClr val="tx1"/>
                </a:solidFill>
                <a:latin typeface="Arial" pitchFamily="34" charset="0"/>
                <a:cs typeface="Arial" pitchFamily="34" charset="0"/>
              </a:defRPr>
            </a:lvl1pPr>
            <a:lvl2pPr marL="742950" indent="-285750">
              <a:spcBef>
                <a:spcPct val="20000"/>
              </a:spcBef>
              <a:buBlip>
                <a:blip r:embed="rId4"/>
              </a:buBlip>
              <a:defRPr sz="2400">
                <a:solidFill>
                  <a:schemeClr val="tx1"/>
                </a:solidFill>
                <a:latin typeface="Arial" pitchFamily="34" charset="0"/>
                <a:cs typeface="Arial" pitchFamily="34" charset="0"/>
              </a:defRPr>
            </a:lvl2pPr>
            <a:lvl3pPr marL="1143000" indent="-228600">
              <a:spcBef>
                <a:spcPct val="20000"/>
              </a:spcBef>
              <a:buBlip>
                <a:blip r:embed="rId4"/>
              </a:buBlip>
              <a:defRPr sz="2400">
                <a:solidFill>
                  <a:schemeClr val="tx1"/>
                </a:solidFill>
                <a:latin typeface="Arial" pitchFamily="34" charset="0"/>
                <a:cs typeface="Arial" pitchFamily="34" charset="0"/>
              </a:defRPr>
            </a:lvl3pPr>
            <a:lvl4pPr marL="1600200" indent="-228600">
              <a:spcBef>
                <a:spcPct val="20000"/>
              </a:spcBef>
              <a:buBlip>
                <a:blip r:embed="rId4"/>
              </a:buBlip>
              <a:defRPr sz="2400">
                <a:solidFill>
                  <a:schemeClr val="tx1"/>
                </a:solidFill>
                <a:latin typeface="Arial" pitchFamily="34" charset="0"/>
                <a:cs typeface="Arial" pitchFamily="34" charset="0"/>
              </a:defRPr>
            </a:lvl4pPr>
            <a:lvl5pPr marL="2057400" indent="-22860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eaLnBrk="1" hangingPunct="1">
              <a:spcBef>
                <a:spcPct val="50000"/>
              </a:spcBef>
              <a:buFontTx/>
              <a:buNone/>
            </a:pPr>
            <a:endParaRPr lang="ru-RU" altLang="en-US">
              <a:solidFill>
                <a:srgbClr val="000000"/>
              </a:solidFill>
            </a:endParaRPr>
          </a:p>
        </p:txBody>
      </p:sp>
      <p:pic>
        <p:nvPicPr>
          <p:cNvPr id="15378" name="Picture 10" descr="Картинки по запросу knowled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36069" y="332656"/>
            <a:ext cx="1515616" cy="1515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9" name="Picture 10" descr="Картинки по запросу knowled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32195" y="4149080"/>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80" name="TextBox 13"/>
          <p:cNvSpPr txBox="1">
            <a:spLocks noChangeArrowheads="1"/>
          </p:cNvSpPr>
          <p:nvPr/>
        </p:nvSpPr>
        <p:spPr bwMode="auto">
          <a:xfrm>
            <a:off x="5599694" y="5201213"/>
            <a:ext cx="163660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pitchFamily="34" charset="0"/>
                <a:cs typeface="Arial" pitchFamily="34" charset="0"/>
              </a:defRPr>
            </a:lvl1pPr>
            <a:lvl2pPr marL="742950" indent="-285750">
              <a:spcBef>
                <a:spcPct val="20000"/>
              </a:spcBef>
              <a:buBlip>
                <a:blip r:embed="rId4"/>
              </a:buBlip>
              <a:defRPr sz="2400">
                <a:solidFill>
                  <a:schemeClr val="tx1"/>
                </a:solidFill>
                <a:latin typeface="Arial" pitchFamily="34" charset="0"/>
                <a:cs typeface="Arial" pitchFamily="34" charset="0"/>
              </a:defRPr>
            </a:lvl2pPr>
            <a:lvl3pPr marL="1143000" indent="-228600">
              <a:spcBef>
                <a:spcPct val="20000"/>
              </a:spcBef>
              <a:buBlip>
                <a:blip r:embed="rId4"/>
              </a:buBlip>
              <a:defRPr sz="2400">
                <a:solidFill>
                  <a:schemeClr val="tx1"/>
                </a:solidFill>
                <a:latin typeface="Arial" pitchFamily="34" charset="0"/>
                <a:cs typeface="Arial" pitchFamily="34" charset="0"/>
              </a:defRPr>
            </a:lvl3pPr>
            <a:lvl4pPr marL="1600200" indent="-228600">
              <a:spcBef>
                <a:spcPct val="20000"/>
              </a:spcBef>
              <a:buBlip>
                <a:blip r:embed="rId4"/>
              </a:buBlip>
              <a:defRPr sz="2400">
                <a:solidFill>
                  <a:schemeClr val="tx1"/>
                </a:solidFill>
                <a:latin typeface="Arial" pitchFamily="34" charset="0"/>
                <a:cs typeface="Arial" pitchFamily="34" charset="0"/>
              </a:defRPr>
            </a:lvl4pPr>
            <a:lvl5pPr marL="2057400" indent="-22860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lgn="ctr" eaLnBrk="1" hangingPunct="1">
              <a:spcBef>
                <a:spcPct val="0"/>
              </a:spcBef>
              <a:buFontTx/>
              <a:buNone/>
            </a:pPr>
            <a:r>
              <a:rPr lang="ru-RU" altLang="en-US" sz="2000" b="1" dirty="0">
                <a:solidFill>
                  <a:srgbClr val="00408C"/>
                </a:solidFill>
              </a:rPr>
              <a:t>Знания/</a:t>
            </a:r>
          </a:p>
          <a:p>
            <a:pPr algn="ctr" eaLnBrk="1" hangingPunct="1">
              <a:spcBef>
                <a:spcPct val="0"/>
              </a:spcBef>
              <a:buFontTx/>
              <a:buNone/>
            </a:pPr>
            <a:r>
              <a:rPr lang="ru-RU" altLang="en-US" sz="2000" b="1" dirty="0">
                <a:solidFill>
                  <a:srgbClr val="00408C"/>
                </a:solidFill>
              </a:rPr>
              <a:t>технологии</a:t>
            </a:r>
          </a:p>
        </p:txBody>
      </p:sp>
      <p:sp>
        <p:nvSpPr>
          <p:cNvPr id="15381" name="TextBox 12"/>
          <p:cNvSpPr txBox="1">
            <a:spLocks noChangeArrowheads="1"/>
          </p:cNvSpPr>
          <p:nvPr/>
        </p:nvSpPr>
        <p:spPr bwMode="auto">
          <a:xfrm>
            <a:off x="5575576" y="1502095"/>
            <a:ext cx="163660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pitchFamily="34" charset="0"/>
                <a:cs typeface="Arial" pitchFamily="34" charset="0"/>
              </a:defRPr>
            </a:lvl1pPr>
            <a:lvl2pPr marL="742950" indent="-285750">
              <a:spcBef>
                <a:spcPct val="20000"/>
              </a:spcBef>
              <a:buBlip>
                <a:blip r:embed="rId4"/>
              </a:buBlip>
              <a:defRPr sz="2400">
                <a:solidFill>
                  <a:schemeClr val="tx1"/>
                </a:solidFill>
                <a:latin typeface="Arial" pitchFamily="34" charset="0"/>
                <a:cs typeface="Arial" pitchFamily="34" charset="0"/>
              </a:defRPr>
            </a:lvl2pPr>
            <a:lvl3pPr marL="1143000" indent="-228600">
              <a:spcBef>
                <a:spcPct val="20000"/>
              </a:spcBef>
              <a:buBlip>
                <a:blip r:embed="rId4"/>
              </a:buBlip>
              <a:defRPr sz="2400">
                <a:solidFill>
                  <a:schemeClr val="tx1"/>
                </a:solidFill>
                <a:latin typeface="Arial" pitchFamily="34" charset="0"/>
                <a:cs typeface="Arial" pitchFamily="34" charset="0"/>
              </a:defRPr>
            </a:lvl3pPr>
            <a:lvl4pPr marL="1600200" indent="-228600">
              <a:spcBef>
                <a:spcPct val="20000"/>
              </a:spcBef>
              <a:buBlip>
                <a:blip r:embed="rId4"/>
              </a:buBlip>
              <a:defRPr sz="2400">
                <a:solidFill>
                  <a:schemeClr val="tx1"/>
                </a:solidFill>
                <a:latin typeface="Arial" pitchFamily="34" charset="0"/>
                <a:cs typeface="Arial" pitchFamily="34" charset="0"/>
              </a:defRPr>
            </a:lvl4pPr>
            <a:lvl5pPr marL="2057400" indent="-22860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lgn="ctr" eaLnBrk="1" hangingPunct="1">
              <a:spcBef>
                <a:spcPct val="0"/>
              </a:spcBef>
              <a:buFontTx/>
              <a:buNone/>
            </a:pPr>
            <a:r>
              <a:rPr lang="ru-RU" altLang="en-US" sz="2000" b="1" dirty="0">
                <a:solidFill>
                  <a:srgbClr val="00408C"/>
                </a:solidFill>
              </a:rPr>
              <a:t>Знания/</a:t>
            </a:r>
          </a:p>
          <a:p>
            <a:pPr algn="ctr" eaLnBrk="1" hangingPunct="1">
              <a:spcBef>
                <a:spcPct val="0"/>
              </a:spcBef>
              <a:buFontTx/>
              <a:buNone/>
            </a:pPr>
            <a:r>
              <a:rPr lang="ru-RU" altLang="en-US" sz="2000" b="1" dirty="0">
                <a:solidFill>
                  <a:srgbClr val="00408C"/>
                </a:solidFill>
              </a:rPr>
              <a:t>технологии</a:t>
            </a:r>
          </a:p>
        </p:txBody>
      </p:sp>
      <p:sp>
        <p:nvSpPr>
          <p:cNvPr id="9" name="Овал 6"/>
          <p:cNvSpPr/>
          <p:nvPr/>
        </p:nvSpPr>
        <p:spPr bwMode="auto">
          <a:xfrm>
            <a:off x="6372200" y="2380464"/>
            <a:ext cx="2703088" cy="1861006"/>
          </a:xfrm>
          <a:prstGeom prst="ellipse">
            <a:avLst/>
          </a:prstGeom>
          <a:solidFill>
            <a:schemeClr val="bg1">
              <a:alpha val="80000"/>
            </a:schemeClr>
          </a:solidFill>
          <a:ln w="9525" algn="ctr">
            <a:noFill/>
            <a:round/>
            <a:headEnd/>
            <a:tailEnd/>
          </a:ln>
          <a:scene3d>
            <a:camera prst="orthographicFront"/>
            <a:lightRig rig="threePt" dir="t"/>
          </a:scene3d>
          <a:sp3d>
            <a:bevelT/>
          </a:sp3d>
          <a:extLst/>
        </p:spPr>
        <p:txBody>
          <a:bodyPr wrap="square">
            <a:spAutoFit/>
          </a:bodyPr>
          <a:lstStyle/>
          <a:p>
            <a:pPr algn="ctr" fontAlgn="auto">
              <a:spcBef>
                <a:spcPct val="50000"/>
              </a:spcBef>
              <a:spcAft>
                <a:spcPts val="0"/>
              </a:spcAft>
            </a:pPr>
            <a:endParaRPr lang="ru-RU" sz="2000" b="1" dirty="0">
              <a:solidFill>
                <a:srgbClr val="00408C"/>
              </a:solidFill>
            </a:endParaRPr>
          </a:p>
          <a:p>
            <a:pPr algn="ctr" fontAlgn="auto">
              <a:spcBef>
                <a:spcPct val="50000"/>
              </a:spcBef>
              <a:spcAft>
                <a:spcPts val="0"/>
              </a:spcAft>
            </a:pPr>
            <a:r>
              <a:rPr lang="ru-RU" sz="2000" b="1" dirty="0">
                <a:solidFill>
                  <a:srgbClr val="00408C"/>
                </a:solidFill>
              </a:rPr>
              <a:t>Государство</a:t>
            </a:r>
          </a:p>
          <a:p>
            <a:pPr algn="ctr" fontAlgn="auto">
              <a:spcBef>
                <a:spcPct val="50000"/>
              </a:spcBef>
              <a:spcAft>
                <a:spcPts val="0"/>
              </a:spcAft>
            </a:pPr>
            <a:endParaRPr lang="ru-RU" sz="2000" b="1" dirty="0">
              <a:solidFill>
                <a:srgbClr val="00408C"/>
              </a:solidFill>
            </a:endParaRPr>
          </a:p>
        </p:txBody>
      </p:sp>
      <p:sp>
        <p:nvSpPr>
          <p:cNvPr id="15385" name="Стрелка вправо с вырезом 25"/>
          <p:cNvSpPr>
            <a:spLocks noChangeArrowheads="1"/>
          </p:cNvSpPr>
          <p:nvPr/>
        </p:nvSpPr>
        <p:spPr bwMode="auto">
          <a:xfrm rot="10800000">
            <a:off x="5146659" y="4478586"/>
            <a:ext cx="489409" cy="917079"/>
          </a:xfrm>
          <a:prstGeom prst="notchedRightArrow">
            <a:avLst>
              <a:gd name="adj1" fmla="val 50000"/>
              <a:gd name="adj2" fmla="val 50281"/>
            </a:avLst>
          </a:prstGeom>
          <a:solidFill>
            <a:srgbClr val="0099FF"/>
          </a:solidFill>
          <a:ln w="9525">
            <a:solidFill>
              <a:srgbClr val="0099FF"/>
            </a:solidFill>
            <a:miter lim="800000"/>
            <a:headEnd/>
            <a:tailEnd/>
          </a:ln>
        </p:spPr>
        <p:txBody>
          <a:bodyPr wrap="square">
            <a:spAutoFit/>
          </a:bodyPr>
          <a:lstStyle>
            <a:lvl1pPr>
              <a:spcBef>
                <a:spcPct val="20000"/>
              </a:spcBef>
              <a:buBlip>
                <a:blip r:embed="rId4"/>
              </a:buBlip>
              <a:defRPr sz="2400">
                <a:solidFill>
                  <a:schemeClr val="tx1"/>
                </a:solidFill>
                <a:latin typeface="Arial" pitchFamily="34" charset="0"/>
                <a:cs typeface="Arial" pitchFamily="34" charset="0"/>
              </a:defRPr>
            </a:lvl1pPr>
            <a:lvl2pPr marL="742950" indent="-285750">
              <a:spcBef>
                <a:spcPct val="20000"/>
              </a:spcBef>
              <a:buBlip>
                <a:blip r:embed="rId4"/>
              </a:buBlip>
              <a:defRPr sz="2400">
                <a:solidFill>
                  <a:schemeClr val="tx1"/>
                </a:solidFill>
                <a:latin typeface="Arial" pitchFamily="34" charset="0"/>
                <a:cs typeface="Arial" pitchFamily="34" charset="0"/>
              </a:defRPr>
            </a:lvl2pPr>
            <a:lvl3pPr marL="1143000" indent="-228600">
              <a:spcBef>
                <a:spcPct val="20000"/>
              </a:spcBef>
              <a:buBlip>
                <a:blip r:embed="rId4"/>
              </a:buBlip>
              <a:defRPr sz="2400">
                <a:solidFill>
                  <a:schemeClr val="tx1"/>
                </a:solidFill>
                <a:latin typeface="Arial" pitchFamily="34" charset="0"/>
                <a:cs typeface="Arial" pitchFamily="34" charset="0"/>
              </a:defRPr>
            </a:lvl3pPr>
            <a:lvl4pPr marL="1600200" indent="-228600">
              <a:spcBef>
                <a:spcPct val="20000"/>
              </a:spcBef>
              <a:buBlip>
                <a:blip r:embed="rId4"/>
              </a:buBlip>
              <a:defRPr sz="2400">
                <a:solidFill>
                  <a:schemeClr val="tx1"/>
                </a:solidFill>
                <a:latin typeface="Arial" pitchFamily="34" charset="0"/>
                <a:cs typeface="Arial" pitchFamily="34" charset="0"/>
              </a:defRPr>
            </a:lvl4pPr>
            <a:lvl5pPr marL="2057400" indent="-22860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eaLnBrk="1" hangingPunct="1">
              <a:spcBef>
                <a:spcPct val="50000"/>
              </a:spcBef>
              <a:buFontTx/>
              <a:buNone/>
            </a:pPr>
            <a:endParaRPr lang="ru-RU" altLang="en-US">
              <a:solidFill>
                <a:srgbClr val="000000"/>
              </a:solidFill>
            </a:endParaRPr>
          </a:p>
        </p:txBody>
      </p:sp>
      <p:sp>
        <p:nvSpPr>
          <p:cNvPr id="15386" name="Стрелка вправо с вырезом 23"/>
          <p:cNvSpPr>
            <a:spLocks noChangeArrowheads="1"/>
          </p:cNvSpPr>
          <p:nvPr/>
        </p:nvSpPr>
        <p:spPr bwMode="auto">
          <a:xfrm>
            <a:off x="5146660" y="1324966"/>
            <a:ext cx="396875" cy="917079"/>
          </a:xfrm>
          <a:prstGeom prst="notchedRightArrow">
            <a:avLst>
              <a:gd name="adj1" fmla="val 50000"/>
              <a:gd name="adj2" fmla="val 50059"/>
            </a:avLst>
          </a:prstGeom>
          <a:solidFill>
            <a:srgbClr val="0099FF"/>
          </a:solidFill>
          <a:ln w="9525">
            <a:solidFill>
              <a:srgbClr val="0099FF"/>
            </a:solidFill>
            <a:miter lim="800000"/>
            <a:headEnd/>
            <a:tailEnd/>
          </a:ln>
        </p:spPr>
        <p:txBody>
          <a:bodyPr>
            <a:spAutoFit/>
          </a:bodyPr>
          <a:lstStyle>
            <a:lvl1pPr>
              <a:spcBef>
                <a:spcPct val="20000"/>
              </a:spcBef>
              <a:buBlip>
                <a:blip r:embed="rId4"/>
              </a:buBlip>
              <a:defRPr sz="2400">
                <a:solidFill>
                  <a:schemeClr val="tx1"/>
                </a:solidFill>
                <a:latin typeface="Arial" pitchFamily="34" charset="0"/>
                <a:cs typeface="Arial" pitchFamily="34" charset="0"/>
              </a:defRPr>
            </a:lvl1pPr>
            <a:lvl2pPr marL="742950" indent="-285750">
              <a:spcBef>
                <a:spcPct val="20000"/>
              </a:spcBef>
              <a:buBlip>
                <a:blip r:embed="rId4"/>
              </a:buBlip>
              <a:defRPr sz="2400">
                <a:solidFill>
                  <a:schemeClr val="tx1"/>
                </a:solidFill>
                <a:latin typeface="Arial" pitchFamily="34" charset="0"/>
                <a:cs typeface="Arial" pitchFamily="34" charset="0"/>
              </a:defRPr>
            </a:lvl2pPr>
            <a:lvl3pPr marL="1143000" indent="-228600">
              <a:spcBef>
                <a:spcPct val="20000"/>
              </a:spcBef>
              <a:buBlip>
                <a:blip r:embed="rId4"/>
              </a:buBlip>
              <a:defRPr sz="2400">
                <a:solidFill>
                  <a:schemeClr val="tx1"/>
                </a:solidFill>
                <a:latin typeface="Arial" pitchFamily="34" charset="0"/>
                <a:cs typeface="Arial" pitchFamily="34" charset="0"/>
              </a:defRPr>
            </a:lvl3pPr>
            <a:lvl4pPr marL="1600200" indent="-228600">
              <a:spcBef>
                <a:spcPct val="20000"/>
              </a:spcBef>
              <a:buBlip>
                <a:blip r:embed="rId4"/>
              </a:buBlip>
              <a:defRPr sz="2400">
                <a:solidFill>
                  <a:schemeClr val="tx1"/>
                </a:solidFill>
                <a:latin typeface="Arial" pitchFamily="34" charset="0"/>
                <a:cs typeface="Arial" pitchFamily="34" charset="0"/>
              </a:defRPr>
            </a:lvl4pPr>
            <a:lvl5pPr marL="2057400" indent="-22860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eaLnBrk="1" hangingPunct="1">
              <a:spcBef>
                <a:spcPct val="50000"/>
              </a:spcBef>
              <a:buFontTx/>
              <a:buNone/>
            </a:pPr>
            <a:endParaRPr lang="ru-RU" altLang="en-US">
              <a:solidFill>
                <a:srgbClr val="000000"/>
              </a:solidFill>
            </a:endParaRPr>
          </a:p>
        </p:txBody>
      </p:sp>
      <p:sp>
        <p:nvSpPr>
          <p:cNvPr id="25" name="Штриховая стрелка вправо 9"/>
          <p:cNvSpPr/>
          <p:nvPr/>
        </p:nvSpPr>
        <p:spPr bwMode="auto">
          <a:xfrm rot="5400000">
            <a:off x="3174203" y="3629326"/>
            <a:ext cx="719137" cy="917079"/>
          </a:xfrm>
          <a:prstGeom prst="stripedRightArrow">
            <a:avLst/>
          </a:prstGeom>
          <a:noFill/>
          <a:ln w="19050">
            <a:solidFill>
              <a:srgbClr val="003A1A"/>
            </a:solidFill>
          </a:ln>
          <a:effectLst/>
          <a:extLst/>
        </p:spPr>
        <p:txBody>
          <a:bodyPr>
            <a:spAutoFit/>
          </a:bodyPr>
          <a:lstStyle/>
          <a:p>
            <a:pPr eaLnBrk="1" hangingPunct="1">
              <a:spcBef>
                <a:spcPct val="50000"/>
              </a:spcBef>
              <a:defRPr/>
            </a:pPr>
            <a:endParaRPr lang="ru-RU">
              <a:solidFill>
                <a:srgbClr val="000000"/>
              </a:solidFill>
            </a:endParaRPr>
          </a:p>
        </p:txBody>
      </p:sp>
      <p:sp>
        <p:nvSpPr>
          <p:cNvPr id="15388" name="TextBox 10"/>
          <p:cNvSpPr txBox="1">
            <a:spLocks noChangeArrowheads="1"/>
          </p:cNvSpPr>
          <p:nvPr/>
        </p:nvSpPr>
        <p:spPr bwMode="auto">
          <a:xfrm>
            <a:off x="2196098" y="2976565"/>
            <a:ext cx="26753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Blip>
                <a:blip r:embed="rId4"/>
              </a:buBlip>
              <a:defRPr sz="2400">
                <a:solidFill>
                  <a:schemeClr val="tx1"/>
                </a:solidFill>
                <a:latin typeface="Arial" pitchFamily="34" charset="0"/>
                <a:cs typeface="Arial" pitchFamily="34" charset="0"/>
              </a:defRPr>
            </a:lvl1pPr>
            <a:lvl2pPr marL="742950" indent="-285750">
              <a:spcBef>
                <a:spcPct val="20000"/>
              </a:spcBef>
              <a:buBlip>
                <a:blip r:embed="rId4"/>
              </a:buBlip>
              <a:defRPr sz="2400">
                <a:solidFill>
                  <a:schemeClr val="tx1"/>
                </a:solidFill>
                <a:latin typeface="Arial" pitchFamily="34" charset="0"/>
                <a:cs typeface="Arial" pitchFamily="34" charset="0"/>
              </a:defRPr>
            </a:lvl2pPr>
            <a:lvl3pPr marL="1143000" indent="-228600">
              <a:spcBef>
                <a:spcPct val="20000"/>
              </a:spcBef>
              <a:buBlip>
                <a:blip r:embed="rId4"/>
              </a:buBlip>
              <a:defRPr sz="2400">
                <a:solidFill>
                  <a:schemeClr val="tx1"/>
                </a:solidFill>
                <a:latin typeface="Arial" pitchFamily="34" charset="0"/>
                <a:cs typeface="Arial" pitchFamily="34" charset="0"/>
              </a:defRPr>
            </a:lvl3pPr>
            <a:lvl4pPr marL="1600200" indent="-228600">
              <a:spcBef>
                <a:spcPct val="20000"/>
              </a:spcBef>
              <a:buBlip>
                <a:blip r:embed="rId4"/>
              </a:buBlip>
              <a:defRPr sz="2400">
                <a:solidFill>
                  <a:schemeClr val="tx1"/>
                </a:solidFill>
                <a:latin typeface="Arial" pitchFamily="34" charset="0"/>
                <a:cs typeface="Arial" pitchFamily="34" charset="0"/>
              </a:defRPr>
            </a:lvl4pPr>
            <a:lvl5pPr marL="2057400" indent="-22860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algn="ctr" eaLnBrk="1" hangingPunct="1">
              <a:spcBef>
                <a:spcPct val="0"/>
              </a:spcBef>
              <a:buFontTx/>
              <a:buNone/>
            </a:pPr>
            <a:r>
              <a:rPr lang="ru-RU" altLang="en-US" sz="1800" b="1" dirty="0">
                <a:solidFill>
                  <a:srgbClr val="00408C"/>
                </a:solidFill>
              </a:rPr>
              <a:t>Передача знаний/</a:t>
            </a:r>
          </a:p>
          <a:p>
            <a:pPr algn="ctr" eaLnBrk="1" hangingPunct="1">
              <a:spcBef>
                <a:spcPct val="0"/>
              </a:spcBef>
              <a:buFontTx/>
              <a:buNone/>
            </a:pPr>
            <a:r>
              <a:rPr lang="ru-RU" altLang="en-US" sz="1800" b="1" dirty="0">
                <a:solidFill>
                  <a:srgbClr val="00408C"/>
                </a:solidFill>
              </a:rPr>
              <a:t>трансфер технологий</a:t>
            </a:r>
          </a:p>
        </p:txBody>
      </p:sp>
      <p:sp>
        <p:nvSpPr>
          <p:cNvPr id="24" name="Стрелка вправо с вырезом 25"/>
          <p:cNvSpPr>
            <a:spLocks noChangeArrowheads="1"/>
          </p:cNvSpPr>
          <p:nvPr/>
        </p:nvSpPr>
        <p:spPr bwMode="auto">
          <a:xfrm rot="10800000">
            <a:off x="5509865" y="2848391"/>
            <a:ext cx="781286" cy="917079"/>
          </a:xfrm>
          <a:prstGeom prst="notchedRightArrow">
            <a:avLst>
              <a:gd name="adj1" fmla="val 50000"/>
              <a:gd name="adj2" fmla="val 50281"/>
            </a:avLst>
          </a:prstGeom>
          <a:solidFill>
            <a:srgbClr val="0099FF"/>
          </a:solidFill>
          <a:ln w="9525">
            <a:solidFill>
              <a:srgbClr val="0099FF"/>
            </a:solidFill>
            <a:miter lim="800000"/>
            <a:headEnd/>
            <a:tailEnd/>
          </a:ln>
        </p:spPr>
        <p:txBody>
          <a:bodyPr wrap="square">
            <a:spAutoFit/>
          </a:bodyPr>
          <a:lstStyle>
            <a:lvl1pPr>
              <a:spcBef>
                <a:spcPct val="20000"/>
              </a:spcBef>
              <a:buBlip>
                <a:blip r:embed="rId4"/>
              </a:buBlip>
              <a:defRPr sz="2400">
                <a:solidFill>
                  <a:schemeClr val="tx1"/>
                </a:solidFill>
                <a:latin typeface="Arial" pitchFamily="34" charset="0"/>
                <a:cs typeface="Arial" pitchFamily="34" charset="0"/>
              </a:defRPr>
            </a:lvl1pPr>
            <a:lvl2pPr marL="742950" indent="-285750">
              <a:spcBef>
                <a:spcPct val="20000"/>
              </a:spcBef>
              <a:buBlip>
                <a:blip r:embed="rId4"/>
              </a:buBlip>
              <a:defRPr sz="2400">
                <a:solidFill>
                  <a:schemeClr val="tx1"/>
                </a:solidFill>
                <a:latin typeface="Arial" pitchFamily="34" charset="0"/>
                <a:cs typeface="Arial" pitchFamily="34" charset="0"/>
              </a:defRPr>
            </a:lvl2pPr>
            <a:lvl3pPr marL="1143000" indent="-228600">
              <a:spcBef>
                <a:spcPct val="20000"/>
              </a:spcBef>
              <a:buBlip>
                <a:blip r:embed="rId4"/>
              </a:buBlip>
              <a:defRPr sz="2400">
                <a:solidFill>
                  <a:schemeClr val="tx1"/>
                </a:solidFill>
                <a:latin typeface="Arial" pitchFamily="34" charset="0"/>
                <a:cs typeface="Arial" pitchFamily="34" charset="0"/>
              </a:defRPr>
            </a:lvl3pPr>
            <a:lvl4pPr marL="1600200" indent="-228600">
              <a:spcBef>
                <a:spcPct val="20000"/>
              </a:spcBef>
              <a:buBlip>
                <a:blip r:embed="rId4"/>
              </a:buBlip>
              <a:defRPr sz="2400">
                <a:solidFill>
                  <a:schemeClr val="tx1"/>
                </a:solidFill>
                <a:latin typeface="Arial" pitchFamily="34" charset="0"/>
                <a:cs typeface="Arial" pitchFamily="34" charset="0"/>
              </a:defRPr>
            </a:lvl4pPr>
            <a:lvl5pPr marL="2057400" indent="-228600">
              <a:spcBef>
                <a:spcPct val="20000"/>
              </a:spcBef>
              <a:buBlip>
                <a:blip r:embed="rId4"/>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4"/>
              </a:buBlip>
              <a:defRPr sz="2400">
                <a:solidFill>
                  <a:schemeClr val="tx1"/>
                </a:solidFill>
                <a:latin typeface="Arial" pitchFamily="34" charset="0"/>
                <a:cs typeface="Arial" pitchFamily="34" charset="0"/>
              </a:defRPr>
            </a:lvl9pPr>
          </a:lstStyle>
          <a:p>
            <a:pPr eaLnBrk="1" hangingPunct="1">
              <a:spcBef>
                <a:spcPct val="50000"/>
              </a:spcBef>
              <a:buFontTx/>
              <a:buNone/>
            </a:pPr>
            <a:endParaRPr lang="ru-RU" altLang="en-US">
              <a:solidFill>
                <a:srgbClr val="000000"/>
              </a:solidFill>
            </a:endParaRPr>
          </a:p>
        </p:txBody>
      </p:sp>
    </p:spTree>
    <p:extLst>
      <p:ext uri="{BB962C8B-B14F-4D97-AF65-F5344CB8AC3E}">
        <p14:creationId xmlns:p14="http://schemas.microsoft.com/office/powerpoint/2010/main" xmlns="" val="7000726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bwMode="auto">
          <a:xfrm>
            <a:off x="485775" y="260350"/>
            <a:ext cx="8229600" cy="719138"/>
          </a:xfrm>
          <a:prstGeom prst="rect">
            <a:avLst/>
          </a:prstGeom>
          <a:noFill/>
          <a:ln>
            <a:noFill/>
          </a:ln>
          <a:extLst/>
        </p:spPr>
        <p:txBody>
          <a:bodyPr anchor="ctr"/>
          <a:lst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pPr>
              <a:defRPr/>
            </a:pPr>
            <a:r>
              <a:rPr lang="ru-RU" altLang="en-US" sz="2800" kern="0" dirty="0"/>
              <a:t>Создание инновационной экосистемы</a:t>
            </a:r>
          </a:p>
        </p:txBody>
      </p:sp>
      <p:sp>
        <p:nvSpPr>
          <p:cNvPr id="13315" name="Содержимое 2"/>
          <p:cNvSpPr txBox="1">
            <a:spLocks/>
          </p:cNvSpPr>
          <p:nvPr/>
        </p:nvSpPr>
        <p:spPr bwMode="auto">
          <a:xfrm>
            <a:off x="900115" y="1414463"/>
            <a:ext cx="7089775" cy="399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Blip>
                <a:blip r:embed="rId3"/>
              </a:buBlip>
              <a:defRPr sz="2400">
                <a:solidFill>
                  <a:schemeClr val="tx1"/>
                </a:solidFill>
                <a:latin typeface="Arial" pitchFamily="34" charset="0"/>
                <a:cs typeface="Arial" pitchFamily="34" charset="0"/>
              </a:defRPr>
            </a:lvl1pPr>
            <a:lvl2pPr marL="742950" indent="-285750">
              <a:spcBef>
                <a:spcPct val="20000"/>
              </a:spcBef>
              <a:buBlip>
                <a:blip r:embed="rId3"/>
              </a:buBlip>
              <a:defRPr sz="2400">
                <a:solidFill>
                  <a:schemeClr val="tx1"/>
                </a:solidFill>
                <a:latin typeface="Arial" pitchFamily="34" charset="0"/>
                <a:cs typeface="Arial" pitchFamily="34" charset="0"/>
              </a:defRPr>
            </a:lvl2pPr>
            <a:lvl3pPr marL="1143000" indent="-228600">
              <a:spcBef>
                <a:spcPct val="20000"/>
              </a:spcBef>
              <a:buBlip>
                <a:blip r:embed="rId3"/>
              </a:buBlip>
              <a:defRPr sz="2400">
                <a:solidFill>
                  <a:schemeClr val="tx1"/>
                </a:solidFill>
                <a:latin typeface="Arial" pitchFamily="34" charset="0"/>
                <a:cs typeface="Arial" pitchFamily="34" charset="0"/>
              </a:defRPr>
            </a:lvl3pPr>
            <a:lvl4pPr marL="1600200" indent="-228600">
              <a:spcBef>
                <a:spcPct val="20000"/>
              </a:spcBef>
              <a:buBlip>
                <a:blip r:embed="rId3"/>
              </a:buBlip>
              <a:defRPr sz="2400">
                <a:solidFill>
                  <a:schemeClr val="tx1"/>
                </a:solidFill>
                <a:latin typeface="Arial" pitchFamily="34" charset="0"/>
                <a:cs typeface="Arial" pitchFamily="34" charset="0"/>
              </a:defRPr>
            </a:lvl4pPr>
            <a:lvl5pPr marL="2057400" indent="-228600">
              <a:spcBef>
                <a:spcPct val="20000"/>
              </a:spcBef>
              <a:buBlip>
                <a:blip r:embed="rId3"/>
              </a:buBlip>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Blip>
                <a:blip r:embed="rId3"/>
              </a:buBlip>
              <a:defRPr sz="2400">
                <a:solidFill>
                  <a:schemeClr val="tx1"/>
                </a:solidFill>
                <a:latin typeface="Arial" pitchFamily="34" charset="0"/>
                <a:cs typeface="Arial" pitchFamily="34" charset="0"/>
              </a:defRPr>
            </a:lvl9pPr>
          </a:lstStyle>
          <a:p>
            <a:pPr>
              <a:spcBef>
                <a:spcPct val="0"/>
              </a:spcBef>
              <a:buClr>
                <a:srgbClr val="C00000"/>
              </a:buClr>
            </a:pPr>
            <a:r>
              <a:rPr lang="ru-RU" altLang="en-US" sz="2000" dirty="0">
                <a:solidFill>
                  <a:srgbClr val="000000"/>
                </a:solidFill>
              </a:rPr>
              <a:t>Развитие нормативно-правового регулирования</a:t>
            </a:r>
          </a:p>
          <a:p>
            <a:pPr>
              <a:spcBef>
                <a:spcPct val="0"/>
              </a:spcBef>
              <a:buClr>
                <a:srgbClr val="C00000"/>
              </a:buClr>
            </a:pPr>
            <a:endParaRPr lang="ru-RU" altLang="en-US" sz="2000" dirty="0">
              <a:solidFill>
                <a:srgbClr val="000000"/>
              </a:solidFill>
            </a:endParaRPr>
          </a:p>
          <a:p>
            <a:pPr>
              <a:spcBef>
                <a:spcPct val="0"/>
              </a:spcBef>
              <a:buClr>
                <a:srgbClr val="C00000"/>
              </a:buClr>
            </a:pPr>
            <a:r>
              <a:rPr lang="ru-RU" altLang="en-US" sz="2000" dirty="0">
                <a:solidFill>
                  <a:srgbClr val="000000"/>
                </a:solidFill>
              </a:rPr>
              <a:t>Развитие инновационной инфраструктуры</a:t>
            </a:r>
          </a:p>
          <a:p>
            <a:pPr>
              <a:spcBef>
                <a:spcPct val="0"/>
              </a:spcBef>
              <a:buClr>
                <a:srgbClr val="C00000"/>
              </a:buClr>
            </a:pPr>
            <a:endParaRPr lang="ru-RU" altLang="en-US" sz="2000" dirty="0">
              <a:solidFill>
                <a:srgbClr val="000000"/>
              </a:solidFill>
            </a:endParaRPr>
          </a:p>
          <a:p>
            <a:pPr>
              <a:spcBef>
                <a:spcPct val="0"/>
              </a:spcBef>
              <a:buClr>
                <a:srgbClr val="C00000"/>
              </a:buClr>
            </a:pPr>
            <a:r>
              <a:rPr lang="ru-RU" altLang="en-US" sz="2000" dirty="0">
                <a:solidFill>
                  <a:srgbClr val="000000"/>
                </a:solidFill>
              </a:rPr>
              <a:t>Развитие кадровых ресурсов</a:t>
            </a:r>
          </a:p>
          <a:p>
            <a:pPr>
              <a:spcBef>
                <a:spcPct val="0"/>
              </a:spcBef>
              <a:buClr>
                <a:srgbClr val="C00000"/>
              </a:buClr>
            </a:pPr>
            <a:endParaRPr lang="ru-RU" altLang="en-US" sz="2000" dirty="0">
              <a:solidFill>
                <a:srgbClr val="000000"/>
              </a:solidFill>
            </a:endParaRPr>
          </a:p>
          <a:p>
            <a:pPr>
              <a:spcBef>
                <a:spcPct val="0"/>
              </a:spcBef>
              <a:buClr>
                <a:srgbClr val="C00000"/>
              </a:buClr>
            </a:pPr>
            <a:r>
              <a:rPr lang="ru-RU" altLang="en-US" sz="2000" dirty="0">
                <a:solidFill>
                  <a:srgbClr val="000000"/>
                </a:solidFill>
              </a:rPr>
              <a:t>Развитие государственно-частного партнерства</a:t>
            </a:r>
          </a:p>
          <a:p>
            <a:pPr>
              <a:spcBef>
                <a:spcPct val="0"/>
              </a:spcBef>
              <a:buClr>
                <a:srgbClr val="C00000"/>
              </a:buClr>
            </a:pPr>
            <a:endParaRPr lang="ru-RU" altLang="en-US" sz="2000" dirty="0">
              <a:solidFill>
                <a:srgbClr val="000000"/>
              </a:solidFill>
            </a:endParaRPr>
          </a:p>
          <a:p>
            <a:pPr>
              <a:spcBef>
                <a:spcPct val="0"/>
              </a:spcBef>
              <a:buClr>
                <a:srgbClr val="C00000"/>
              </a:buClr>
            </a:pPr>
            <a:r>
              <a:rPr lang="ru-RU" altLang="en-US" sz="2000" dirty="0">
                <a:solidFill>
                  <a:srgbClr val="000000"/>
                </a:solidFill>
              </a:rPr>
              <a:t>Оценка потребностей рынка и промышленности</a:t>
            </a:r>
          </a:p>
          <a:p>
            <a:pPr>
              <a:spcBef>
                <a:spcPct val="0"/>
              </a:spcBef>
              <a:buClr>
                <a:srgbClr val="C00000"/>
              </a:buClr>
            </a:pPr>
            <a:endParaRPr lang="en-US" altLang="en-US" sz="2000" dirty="0">
              <a:solidFill>
                <a:srgbClr val="000000"/>
              </a:solidFill>
            </a:endParaRPr>
          </a:p>
          <a:p>
            <a:pPr>
              <a:spcBef>
                <a:spcPct val="0"/>
              </a:spcBef>
              <a:buClr>
                <a:srgbClr val="C00000"/>
              </a:buClr>
            </a:pPr>
            <a:r>
              <a:rPr lang="ru-RU" altLang="en-US" sz="2000" dirty="0">
                <a:solidFill>
                  <a:srgbClr val="000000"/>
                </a:solidFill>
              </a:rPr>
              <a:t>Создание условий для развития </a:t>
            </a:r>
            <a:r>
              <a:rPr lang="ru-RU" altLang="en-US" sz="2000" dirty="0" smtClean="0">
                <a:solidFill>
                  <a:srgbClr val="000000"/>
                </a:solidFill>
              </a:rPr>
              <a:t>сотрудничества</a:t>
            </a:r>
            <a:endParaRPr lang="ru-RU" altLang="en-US" sz="2000" dirty="0">
              <a:solidFill>
                <a:srgbClr val="000000"/>
              </a:solidFill>
            </a:endParaRPr>
          </a:p>
          <a:p>
            <a:pPr>
              <a:spcBef>
                <a:spcPct val="0"/>
              </a:spcBef>
              <a:buClr>
                <a:srgbClr val="C00000"/>
              </a:buClr>
            </a:pPr>
            <a:endParaRPr lang="ru-RU" altLang="en-US" sz="1400" dirty="0">
              <a:solidFill>
                <a:srgbClr val="000000"/>
              </a:solidFill>
            </a:endParaRPr>
          </a:p>
          <a:p>
            <a:pPr>
              <a:spcBef>
                <a:spcPct val="0"/>
              </a:spcBef>
              <a:buClr>
                <a:srgbClr val="C00000"/>
              </a:buClr>
            </a:pPr>
            <a:endParaRPr lang="ru-RU" altLang="en-US" sz="1400" dirty="0">
              <a:solidFill>
                <a:srgbClr val="000000"/>
              </a:solidFill>
            </a:endParaRPr>
          </a:p>
          <a:p>
            <a:pPr eaLnBrk="1" hangingPunct="1">
              <a:buClr>
                <a:srgbClr val="C00000"/>
              </a:buClr>
              <a:buFont typeface="Wingdings" pitchFamily="2" charset="2"/>
              <a:buChar char="q"/>
            </a:pPr>
            <a:endParaRPr lang="ru-RU" altLang="en-US" sz="1800" dirty="0">
              <a:solidFill>
                <a:srgbClr val="000000"/>
              </a:solidFill>
            </a:endParaRPr>
          </a:p>
          <a:p>
            <a:pPr eaLnBrk="1" hangingPunct="1">
              <a:buClr>
                <a:srgbClr val="C00000"/>
              </a:buClr>
              <a:buFont typeface="Wingdings" pitchFamily="2" charset="2"/>
              <a:buChar char="q"/>
            </a:pPr>
            <a:endParaRPr lang="ru-RU" altLang="en-US" sz="1800" dirty="0">
              <a:solidFill>
                <a:srgbClr val="000000"/>
              </a:solidFill>
            </a:endParaRPr>
          </a:p>
          <a:p>
            <a:pPr eaLnBrk="1" hangingPunct="1">
              <a:buClr>
                <a:srgbClr val="C00000"/>
              </a:buClr>
              <a:buFontTx/>
              <a:buNone/>
            </a:pPr>
            <a:endParaRPr lang="ru-RU" altLang="en-US" sz="2000" dirty="0">
              <a:solidFill>
                <a:srgbClr val="000000"/>
              </a:solidFill>
            </a:endParaRPr>
          </a:p>
          <a:p>
            <a:pPr>
              <a:buClr>
                <a:srgbClr val="BBE0E3"/>
              </a:buClr>
              <a:buSzPct val="70000"/>
              <a:buFontTx/>
              <a:buNone/>
            </a:pPr>
            <a:endParaRPr lang="ru-RU" altLang="en-US" sz="800" dirty="0">
              <a:solidFill>
                <a:srgbClr val="000000"/>
              </a:solidFill>
              <a:latin typeface="Times New Roman" pitchFamily="18" charset="0"/>
            </a:endParaRPr>
          </a:p>
          <a:p>
            <a:pPr>
              <a:buClr>
                <a:srgbClr val="BBE0E3"/>
              </a:buClr>
              <a:buSzPct val="70000"/>
            </a:pPr>
            <a:endParaRPr lang="ru-RU" altLang="en-US" sz="800" dirty="0">
              <a:solidFill>
                <a:srgbClr val="000000"/>
              </a:solidFill>
              <a:latin typeface="Times New Roman" pitchFamily="18" charset="0"/>
            </a:endParaRPr>
          </a:p>
          <a:p>
            <a:pPr>
              <a:buClr>
                <a:srgbClr val="BBE0E3"/>
              </a:buClr>
              <a:buSzPct val="70000"/>
            </a:pPr>
            <a:endParaRPr lang="ru-RU" altLang="en-US" sz="800" dirty="0">
              <a:solidFill>
                <a:srgbClr val="000000"/>
              </a:solidFill>
              <a:latin typeface="Times New Roman" pitchFamily="18" charset="0"/>
            </a:endParaRPr>
          </a:p>
          <a:p>
            <a:pPr>
              <a:buClr>
                <a:srgbClr val="BBE0E3"/>
              </a:buClr>
              <a:buSzPct val="70000"/>
              <a:buFontTx/>
              <a:buBlip>
                <a:blip r:embed="rId4"/>
              </a:buBlip>
            </a:pPr>
            <a:endParaRPr lang="ru-RU" altLang="en-US" sz="800" dirty="0">
              <a:solidFill>
                <a:srgbClr val="000000"/>
              </a:solidFill>
              <a:latin typeface="Times New Roman" pitchFamily="18" charset="0"/>
            </a:endParaRPr>
          </a:p>
        </p:txBody>
      </p:sp>
    </p:spTree>
    <p:extLst>
      <p:ext uri="{BB962C8B-B14F-4D97-AF65-F5344CB8AC3E}">
        <p14:creationId xmlns:p14="http://schemas.microsoft.com/office/powerpoint/2010/main" xmlns="" val="22777826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395288" y="188913"/>
            <a:ext cx="8496300" cy="792162"/>
          </a:xfrm>
        </p:spPr>
        <p:txBody>
          <a:bodyPr/>
          <a:lstStyle/>
          <a:p>
            <a:pPr>
              <a:defRPr/>
            </a:pPr>
            <a:r>
              <a:rPr lang="ru-RU" sz="2800" dirty="0"/>
              <a:t>Цели разработки </a:t>
            </a:r>
            <a:r>
              <a:rPr lang="ru-RU" sz="2800" dirty="0" smtClean="0"/>
              <a:t>Политики </a:t>
            </a:r>
            <a:r>
              <a:rPr lang="ru-RU" sz="2800" dirty="0"/>
              <a:t>по ИС</a:t>
            </a:r>
          </a:p>
        </p:txBody>
      </p:sp>
      <p:sp>
        <p:nvSpPr>
          <p:cNvPr id="6147" name="Содержимое 2"/>
          <p:cNvSpPr>
            <a:spLocks noGrp="1"/>
          </p:cNvSpPr>
          <p:nvPr>
            <p:ph idx="1"/>
          </p:nvPr>
        </p:nvSpPr>
        <p:spPr>
          <a:xfrm>
            <a:off x="684213" y="1125538"/>
            <a:ext cx="7848600" cy="4824412"/>
          </a:xfrm>
        </p:spPr>
        <p:txBody>
          <a:bodyPr/>
          <a:lstStyle/>
          <a:p>
            <a:pPr>
              <a:lnSpc>
                <a:spcPct val="150000"/>
              </a:lnSpc>
              <a:buClr>
                <a:srgbClr val="C00000"/>
              </a:buClr>
              <a:defRPr/>
            </a:pPr>
            <a:r>
              <a:rPr lang="ru-RU" sz="2800" dirty="0" smtClean="0"/>
              <a:t>Стимулирование исследований</a:t>
            </a:r>
            <a:endParaRPr lang="ru-RU" sz="2800" dirty="0"/>
          </a:p>
          <a:p>
            <a:pPr>
              <a:lnSpc>
                <a:spcPct val="150000"/>
              </a:lnSpc>
              <a:buClr>
                <a:srgbClr val="C00000"/>
              </a:buClr>
              <a:defRPr/>
            </a:pPr>
            <a:r>
              <a:rPr lang="ru-RU" sz="2800" dirty="0" smtClean="0"/>
              <a:t>Регламент создания </a:t>
            </a:r>
            <a:r>
              <a:rPr lang="ru-RU" sz="2800" dirty="0"/>
              <a:t>и </a:t>
            </a:r>
            <a:r>
              <a:rPr lang="ru-RU" sz="2800" dirty="0" smtClean="0"/>
              <a:t>использования РИД</a:t>
            </a:r>
            <a:endParaRPr lang="ru-RU" sz="2800" dirty="0"/>
          </a:p>
          <a:p>
            <a:pPr>
              <a:lnSpc>
                <a:spcPct val="150000"/>
              </a:lnSpc>
              <a:buClr>
                <a:srgbClr val="C00000"/>
              </a:buClr>
              <a:defRPr/>
            </a:pPr>
            <a:r>
              <a:rPr lang="ru-RU" sz="2800" dirty="0" smtClean="0"/>
              <a:t>Регламент охраны и защиты РИД</a:t>
            </a:r>
            <a:endParaRPr lang="ru-RU" sz="2800" dirty="0"/>
          </a:p>
          <a:p>
            <a:pPr>
              <a:lnSpc>
                <a:spcPct val="150000"/>
              </a:lnSpc>
              <a:buClr>
                <a:srgbClr val="C00000"/>
              </a:buClr>
              <a:defRPr/>
            </a:pPr>
            <a:r>
              <a:rPr lang="ru-RU" sz="2800" dirty="0" smtClean="0"/>
              <a:t>Эффективное использование ИС</a:t>
            </a:r>
            <a:endParaRPr lang="ru-RU" sz="2800" dirty="0"/>
          </a:p>
          <a:p>
            <a:pPr>
              <a:lnSpc>
                <a:spcPct val="150000"/>
              </a:lnSpc>
              <a:buClr>
                <a:srgbClr val="C00000"/>
              </a:buClr>
              <a:defRPr/>
            </a:pPr>
            <a:r>
              <a:rPr lang="ru-RU" sz="2800" dirty="0" smtClean="0"/>
              <a:t>Распределение доходов</a:t>
            </a:r>
            <a:endParaRPr lang="ru-RU" sz="2800" dirty="0"/>
          </a:p>
          <a:p>
            <a:pPr>
              <a:lnSpc>
                <a:spcPct val="150000"/>
              </a:lnSpc>
              <a:buClr>
                <a:srgbClr val="C00000"/>
              </a:buClr>
              <a:defRPr/>
            </a:pPr>
            <a:r>
              <a:rPr lang="ru-RU" sz="2800" dirty="0" smtClean="0"/>
              <a:t>Укрепление репутации учреждения </a:t>
            </a:r>
            <a:endParaRPr lang="ru-RU" altLang="en-US" sz="2800" dirty="0"/>
          </a:p>
        </p:txBody>
      </p:sp>
    </p:spTree>
    <p:extLst>
      <p:ext uri="{BB962C8B-B14F-4D97-AF65-F5344CB8AC3E}">
        <p14:creationId xmlns:p14="http://schemas.microsoft.com/office/powerpoint/2010/main" xmlns="" val="394005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ru-RU" sz="3400" b="1" dirty="0">
                <a:ln w="1905"/>
                <a:solidFill>
                  <a:srgbClr val="002060"/>
                </a:solidFill>
                <a:effectLst>
                  <a:innerShdw blurRad="69850" dist="43180" dir="5400000">
                    <a:srgbClr val="000000">
                      <a:alpha val="65000"/>
                    </a:srgbClr>
                  </a:innerShdw>
                </a:effectLst>
              </a:rPr>
              <a:t>10 вопросов</a:t>
            </a:r>
            <a:endParaRPr lang="en-US" sz="3400" b="1" dirty="0">
              <a:ln w="1905"/>
              <a:solidFill>
                <a:srgbClr val="00206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539552" y="1427298"/>
            <a:ext cx="8229600" cy="4497363"/>
          </a:xfrm>
        </p:spPr>
        <p:txBody>
          <a:bodyPr/>
          <a:lstStyle/>
          <a:p>
            <a:pPr>
              <a:spcBef>
                <a:spcPts val="0"/>
              </a:spcBef>
            </a:pPr>
            <a:r>
              <a:rPr lang="ru-RU" sz="1800" dirty="0" smtClean="0"/>
              <a:t>Как распределять права на ИС?</a:t>
            </a:r>
            <a:endParaRPr lang="en-US" sz="1800" dirty="0"/>
          </a:p>
          <a:p>
            <a:pPr>
              <a:spcBef>
                <a:spcPts val="1200"/>
              </a:spcBef>
              <a:spcAft>
                <a:spcPts val="1200"/>
              </a:spcAft>
            </a:pPr>
            <a:r>
              <a:rPr lang="ru-RU" sz="1800" dirty="0" smtClean="0"/>
              <a:t>Какие права </a:t>
            </a:r>
            <a:r>
              <a:rPr lang="ru-RU" sz="1800" dirty="0"/>
              <a:t>на </a:t>
            </a:r>
            <a:r>
              <a:rPr lang="ru-RU" sz="1800" dirty="0" smtClean="0"/>
              <a:t>ИС у Государства</a:t>
            </a:r>
            <a:r>
              <a:rPr lang="en-US" sz="1800" dirty="0" smtClean="0"/>
              <a:t>?</a:t>
            </a:r>
            <a:endParaRPr lang="en-US" sz="1800" dirty="0"/>
          </a:p>
          <a:p>
            <a:pPr>
              <a:spcBef>
                <a:spcPts val="0"/>
              </a:spcBef>
            </a:pPr>
            <a:r>
              <a:rPr lang="ru-RU" sz="1800" dirty="0"/>
              <a:t>Допускается ли частное финансирование определенных проектов</a:t>
            </a:r>
            <a:r>
              <a:rPr lang="en-US" sz="1800" dirty="0"/>
              <a:t>?</a:t>
            </a:r>
          </a:p>
          <a:p>
            <a:pPr>
              <a:spcBef>
                <a:spcPts val="1200"/>
              </a:spcBef>
              <a:spcAft>
                <a:spcPts val="1200"/>
              </a:spcAft>
            </a:pPr>
            <a:r>
              <a:rPr lang="ru-RU" sz="1800" dirty="0" smtClean="0"/>
              <a:t>Каковы </a:t>
            </a:r>
            <a:r>
              <a:rPr lang="ru-RU" sz="1800" dirty="0"/>
              <a:t>процедуры по управлению </a:t>
            </a:r>
            <a:r>
              <a:rPr lang="ru-RU" sz="1800" dirty="0" smtClean="0"/>
              <a:t>ИС</a:t>
            </a:r>
            <a:r>
              <a:rPr lang="en-US" sz="1800" dirty="0" smtClean="0"/>
              <a:t>?</a:t>
            </a:r>
            <a:endParaRPr lang="en-US" sz="1800" dirty="0"/>
          </a:p>
          <a:p>
            <a:pPr>
              <a:spcBef>
                <a:spcPts val="0"/>
              </a:spcBef>
            </a:pPr>
            <a:r>
              <a:rPr lang="ru-RU" sz="1800" dirty="0"/>
              <a:t>Кто занимается управлением </a:t>
            </a:r>
            <a:r>
              <a:rPr lang="ru-RU" sz="1800" dirty="0" err="1"/>
              <a:t>ИС</a:t>
            </a:r>
            <a:r>
              <a:rPr lang="ru-RU" sz="1800" dirty="0"/>
              <a:t> и передачей технологий</a:t>
            </a:r>
            <a:r>
              <a:rPr lang="en-US" sz="1800" dirty="0"/>
              <a:t>?</a:t>
            </a:r>
          </a:p>
          <a:p>
            <a:pPr>
              <a:spcBef>
                <a:spcPts val="1200"/>
              </a:spcBef>
              <a:spcAft>
                <a:spcPts val="1200"/>
              </a:spcAft>
            </a:pPr>
            <a:r>
              <a:rPr lang="ru-RU" sz="1800" dirty="0"/>
              <a:t>Какие есть возможности по коммерциализации РИД</a:t>
            </a:r>
            <a:r>
              <a:rPr lang="en-US" sz="1800" dirty="0"/>
              <a:t>?</a:t>
            </a:r>
          </a:p>
          <a:p>
            <a:pPr>
              <a:spcBef>
                <a:spcPts val="0"/>
              </a:spcBef>
            </a:pPr>
            <a:r>
              <a:rPr lang="ru-RU" sz="1800" dirty="0"/>
              <a:t>Как оплачивать расходы по охране и поддержанию в силе </a:t>
            </a:r>
            <a:r>
              <a:rPr lang="ru-RU" sz="1800" dirty="0" smtClean="0"/>
              <a:t>ИС</a:t>
            </a:r>
            <a:r>
              <a:rPr lang="en-US" sz="1800" dirty="0" smtClean="0"/>
              <a:t>?</a:t>
            </a:r>
            <a:endParaRPr lang="en-US" sz="1800" dirty="0"/>
          </a:p>
          <a:p>
            <a:pPr>
              <a:spcBef>
                <a:spcPts val="1200"/>
              </a:spcBef>
              <a:spcAft>
                <a:spcPts val="1200"/>
              </a:spcAft>
            </a:pPr>
            <a:r>
              <a:rPr lang="ru-RU" sz="1800" dirty="0"/>
              <a:t>Как </a:t>
            </a:r>
            <a:r>
              <a:rPr lang="ru-RU" sz="1800" dirty="0" smtClean="0"/>
              <a:t>распределять </a:t>
            </a:r>
            <a:r>
              <a:rPr lang="ru-RU" sz="1800" dirty="0"/>
              <a:t>доходы от коммерциализации?</a:t>
            </a:r>
            <a:endParaRPr lang="en-US" sz="1800" dirty="0"/>
          </a:p>
          <a:p>
            <a:pPr>
              <a:spcBef>
                <a:spcPts val="0"/>
              </a:spcBef>
            </a:pPr>
            <a:r>
              <a:rPr lang="ru-RU" sz="1800" dirty="0"/>
              <a:t>Как </a:t>
            </a:r>
            <a:r>
              <a:rPr lang="ru-RU" sz="1800" dirty="0" smtClean="0"/>
              <a:t>стимулировать ученых/исследователей</a:t>
            </a:r>
            <a:r>
              <a:rPr lang="en-US" sz="1800" dirty="0"/>
              <a:t>?</a:t>
            </a:r>
          </a:p>
          <a:p>
            <a:pPr>
              <a:spcBef>
                <a:spcPts val="1200"/>
              </a:spcBef>
            </a:pPr>
            <a:r>
              <a:rPr lang="ru-RU" sz="1800" dirty="0"/>
              <a:t>Как разрешаются возможные конфликты интересов и споры</a:t>
            </a:r>
            <a:r>
              <a:rPr lang="en-US" sz="1800" dirty="0"/>
              <a:t>?</a:t>
            </a:r>
          </a:p>
        </p:txBody>
      </p:sp>
      <p:pic>
        <p:nvPicPr>
          <p:cNvPr id="5" name="Picture 4" descr="D:\Users\henczel\AppData\Local\Microsoft\Windows\Temporary Internet Files\Content.IE5\JB75NBHN\interrogation[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19965"/>
            <a:ext cx="864096" cy="105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034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ru-RU" sz="3400" b="1" dirty="0" smtClean="0">
                <a:ln w="1905"/>
                <a:solidFill>
                  <a:srgbClr val="002060"/>
                </a:solidFill>
                <a:effectLst>
                  <a:innerShdw blurRad="69850" dist="43180" dir="5400000">
                    <a:srgbClr val="000000">
                      <a:alpha val="65000"/>
                    </a:srgbClr>
                  </a:innerShdw>
                </a:effectLst>
              </a:rPr>
              <a:t>Вопрос №1</a:t>
            </a:r>
            <a:endParaRPr lang="en-US" sz="3400" b="1" dirty="0">
              <a:ln w="1905"/>
              <a:solidFill>
                <a:srgbClr val="00206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539552" y="2852936"/>
            <a:ext cx="8229600" cy="3071725"/>
          </a:xfrm>
        </p:spPr>
        <p:txBody>
          <a:bodyPr/>
          <a:lstStyle/>
          <a:p>
            <a:pPr algn="ctr">
              <a:spcBef>
                <a:spcPts val="0"/>
              </a:spcBef>
            </a:pPr>
            <a:r>
              <a:rPr lang="ru-RU" sz="3600" dirty="0" smtClean="0"/>
              <a:t>Как распределять права на ИС?</a:t>
            </a:r>
            <a:endParaRPr lang="en-US" sz="3600" dirty="0"/>
          </a:p>
        </p:txBody>
      </p:sp>
      <p:pic>
        <p:nvPicPr>
          <p:cNvPr id="5" name="Picture 4" descr="D:\Users\henczel\AppData\Local\Microsoft\Windows\Temporary Internet Files\Content.IE5\JB75NBHN\interrogation[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2160" y="319965"/>
            <a:ext cx="864096" cy="105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8370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13945</TotalTime>
  <Words>2043</Words>
  <Application>Microsoft Office PowerPoint</Application>
  <PresentationFormat>Экран (4:3)</PresentationFormat>
  <Paragraphs>408</Paragraphs>
  <Slides>45</Slides>
  <Notes>39</Notes>
  <HiddenSlides>0</HiddenSlides>
  <MMClips>0</MMClips>
  <ScaleCrop>false</ScaleCrop>
  <HeadingPairs>
    <vt:vector size="4" baseType="variant">
      <vt:variant>
        <vt:lpstr>Тема</vt:lpstr>
      </vt:variant>
      <vt:variant>
        <vt:i4>2</vt:i4>
      </vt:variant>
      <vt:variant>
        <vt:lpstr>Заголовки слайдов</vt:lpstr>
      </vt:variant>
      <vt:variant>
        <vt:i4>45</vt:i4>
      </vt:variant>
    </vt:vector>
  </HeadingPairs>
  <TitlesOfParts>
    <vt:vector size="47" baseType="lpstr">
      <vt:lpstr>2_template_english</vt:lpstr>
      <vt:lpstr>1_template_english</vt:lpstr>
      <vt:lpstr>Слайд 1</vt:lpstr>
      <vt:lpstr>Слайд 2</vt:lpstr>
      <vt:lpstr>Слайд 3</vt:lpstr>
      <vt:lpstr>Слайд 4</vt:lpstr>
      <vt:lpstr>Слайд 5</vt:lpstr>
      <vt:lpstr>Слайд 6</vt:lpstr>
      <vt:lpstr>Цели разработки Политики по ИС</vt:lpstr>
      <vt:lpstr>10 вопросов</vt:lpstr>
      <vt:lpstr>Вопрос №1</vt:lpstr>
      <vt:lpstr>Слайд 10</vt:lpstr>
      <vt:lpstr>Слайд 11</vt:lpstr>
      <vt:lpstr>Слайд 12</vt:lpstr>
      <vt:lpstr>Вопрос №2</vt:lpstr>
      <vt:lpstr>Слайд 14</vt:lpstr>
      <vt:lpstr>Слайд 15</vt:lpstr>
      <vt:lpstr>Слайд 16</vt:lpstr>
      <vt:lpstr>Вопрос №3</vt:lpstr>
      <vt:lpstr>Слайд 18</vt:lpstr>
      <vt:lpstr>Вопрос №4</vt:lpstr>
      <vt:lpstr>Слайд 20</vt:lpstr>
      <vt:lpstr>Слайд 21</vt:lpstr>
      <vt:lpstr>Слайд 22</vt:lpstr>
      <vt:lpstr>Вопрос №5</vt:lpstr>
      <vt:lpstr>Слайд 24</vt:lpstr>
      <vt:lpstr>Вопрос №6</vt:lpstr>
      <vt:lpstr>Слайд 26</vt:lpstr>
      <vt:lpstr>Вопрос №7</vt:lpstr>
      <vt:lpstr>Слайд 28</vt:lpstr>
      <vt:lpstr>Вопрос №8</vt:lpstr>
      <vt:lpstr>Слайд 30</vt:lpstr>
      <vt:lpstr>Вопрос №9</vt:lpstr>
      <vt:lpstr>Слайд 32</vt:lpstr>
      <vt:lpstr>Вопрос №10</vt:lpstr>
      <vt:lpstr>Слайд 34</vt:lpstr>
      <vt:lpstr>Инструментарий ИС ВОИС</vt:lpstr>
      <vt:lpstr>Первая часть (vol.1)</vt:lpstr>
      <vt:lpstr>Как это работает</vt:lpstr>
      <vt:lpstr>вторая часть (vol.2)</vt:lpstr>
      <vt:lpstr>Слайд 39</vt:lpstr>
      <vt:lpstr>Типовые соглашения</vt:lpstr>
      <vt:lpstr>Гипотетические примеры</vt:lpstr>
      <vt:lpstr>Поддержка ВОИС</vt:lpstr>
      <vt:lpstr>Слайд 43</vt:lpstr>
      <vt:lpstr>Слайд 44</vt:lpstr>
      <vt:lpstr>Слайд 45</vt:lpstr>
    </vt:vector>
  </TitlesOfParts>
  <Company>WIPO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Mohammad Alhabbal</dc:creator>
  <cp:lastModifiedBy>Said</cp:lastModifiedBy>
  <cp:revision>351</cp:revision>
  <cp:lastPrinted>2019-03-15T18:57:51Z</cp:lastPrinted>
  <dcterms:created xsi:type="dcterms:W3CDTF">2010-05-03T08:02:35Z</dcterms:created>
  <dcterms:modified xsi:type="dcterms:W3CDTF">2019-03-23T21:56:52Z</dcterms:modified>
</cp:coreProperties>
</file>