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FBB"/>
    <a:srgbClr val="C8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5" autoAdjust="0"/>
    <p:restoredTop sz="94705" autoAdjust="0"/>
  </p:normalViewPr>
  <p:slideViewPr>
    <p:cSldViewPr>
      <p:cViewPr>
        <p:scale>
          <a:sx n="65" d="100"/>
          <a:sy n="65" d="100"/>
        </p:scale>
        <p:origin x="-4260" y="-20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34"/>
    </p:cViewPr>
  </p:sorterViewPr>
  <p:notesViewPr>
    <p:cSldViewPr>
      <p:cViewPr varScale="1">
        <p:scale>
          <a:sx n="64" d="100"/>
          <a:sy n="64" d="100"/>
        </p:scale>
        <p:origin x="-313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_bagautdinova\AppData\Local\Temp\&#1054;&#1084;&#1043;&#1058;&#1059;&#1056;&#1048;&#1053;&#1062;%20&#1040;&#1088;&#1090;&#1080;&#1082;&#1091;&#1083;&#1091;&#1089;%20WoS%20Sc%2009%20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_bagautdinova\AppData\Local\Temp\&#1054;&#1084;&#1043;&#1058;&#1059;&#1056;&#1048;&#1053;&#1062;%20&#1040;&#1088;&#1090;&#1080;&#1082;&#1091;&#1083;&#1091;&#1089;%20WoS%20Sc%2009%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</c:v>
                </c:pt>
              </c:strCache>
            </c:strRef>
          </c:tx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411</c:v>
                </c:pt>
                <c:pt idx="1">
                  <c:v>593</c:v>
                </c:pt>
                <c:pt idx="2">
                  <c:v>652</c:v>
                </c:pt>
                <c:pt idx="3">
                  <c:v>764</c:v>
                </c:pt>
                <c:pt idx="4">
                  <c:v>869</c:v>
                </c:pt>
                <c:pt idx="5">
                  <c:v>190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Sc</c:v>
                </c:pt>
              </c:strCache>
            </c:strRef>
          </c:tx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411</c:v>
                </c:pt>
                <c:pt idx="1">
                  <c:v>566</c:v>
                </c:pt>
                <c:pt idx="2">
                  <c:v>725</c:v>
                </c:pt>
                <c:pt idx="3">
                  <c:v>815</c:v>
                </c:pt>
                <c:pt idx="4">
                  <c:v>1034</c:v>
                </c:pt>
                <c:pt idx="5">
                  <c:v>510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06528"/>
        <c:axId val="87647360"/>
      </c:lineChart>
      <c:catAx>
        <c:axId val="8360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647360"/>
        <c:crosses val="autoZero"/>
        <c:auto val="1"/>
        <c:lblAlgn val="ctr"/>
        <c:lblOffset val="100"/>
        <c:noMultiLvlLbl val="0"/>
      </c:catAx>
      <c:valAx>
        <c:axId val="8764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606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Докладов 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Докладов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ОмГТУ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3531</c:v>
                </c:pt>
                <c:pt idx="1">
                  <c:v>1167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'[ОмГТУРИНЦ Артикулус WoS Sc 09 10.xlsx]Омские вузы в РИНЦ'!$A$2</c:f>
              <c:strCache>
                <c:ptCount val="1"/>
                <c:pt idx="0">
                  <c:v>2015-2020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'[ОмГТУРИНЦ Артикулус WoS Sc 09 10.xlsx]Омские вузы в РИНЦ'!$B$1:$H$1</c:f>
              <c:strCache>
                <c:ptCount val="7"/>
                <c:pt idx="0">
                  <c:v>ОмГУ</c:v>
                </c:pt>
                <c:pt idx="1">
                  <c:v>ОмГТУ</c:v>
                </c:pt>
                <c:pt idx="2">
                  <c:v>ОмГМУ </c:v>
                </c:pt>
                <c:pt idx="3">
                  <c:v>ОмГАУ</c:v>
                </c:pt>
                <c:pt idx="4">
                  <c:v>СибАДИ</c:v>
                </c:pt>
                <c:pt idx="5">
                  <c:v>ОмГУПС</c:v>
                </c:pt>
                <c:pt idx="6">
                  <c:v>ОмГПУ</c:v>
                </c:pt>
              </c:strCache>
            </c:strRef>
          </c:cat>
          <c:val>
            <c:numRef>
              <c:f>'[ОмГТУРИНЦ Артикулус WoS Sc 09 10.xlsx]Омские вузы в РИНЦ'!$B$2:$H$2</c:f>
              <c:numCache>
                <c:formatCode>General</c:formatCode>
                <c:ptCount val="7"/>
                <c:pt idx="0">
                  <c:v>10997</c:v>
                </c:pt>
                <c:pt idx="1">
                  <c:v>16529</c:v>
                </c:pt>
                <c:pt idx="2">
                  <c:v>3814</c:v>
                </c:pt>
                <c:pt idx="3">
                  <c:v>7634</c:v>
                </c:pt>
                <c:pt idx="4">
                  <c:v>6070</c:v>
                </c:pt>
                <c:pt idx="5">
                  <c:v>6738</c:v>
                </c:pt>
                <c:pt idx="6">
                  <c:v>6675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79-49B9-8394-6A8FA6207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27040"/>
        <c:axId val="84328832"/>
      </c:barChart>
      <c:catAx>
        <c:axId val="8432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328832"/>
        <c:crosses val="autoZero"/>
        <c:auto val="1"/>
        <c:lblAlgn val="ctr"/>
        <c:lblOffset val="100"/>
        <c:noMultiLvlLbl val="0"/>
      </c:catAx>
      <c:valAx>
        <c:axId val="8432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327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0"/>
              <a:t>Статистика ОмГТУ 2015-2020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'[ОмГТУРИНЦ Артикулус WoS Sc 09 10.xlsx]ОмГТУ. Рейтинг в РИНЦ'!$B$7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'[ОмГТУРИНЦ Артикулус WoS Sc 09 10.xlsx]ОмГТУ. Рейтинг в РИНЦ'!$A$8:$A$13</c:f>
              <c:strCache>
                <c:ptCount val="6"/>
                <c:pt idx="0">
                  <c:v>elibrary</c:v>
                </c:pt>
                <c:pt idx="1">
                  <c:v>РИНЦ</c:v>
                </c:pt>
                <c:pt idx="2">
                  <c:v>РИНЦ ядро</c:v>
                </c:pt>
                <c:pt idx="3">
                  <c:v>РИНЦ яд журн</c:v>
                </c:pt>
                <c:pt idx="4">
                  <c:v>РИНЦ ВАК</c:v>
                </c:pt>
                <c:pt idx="5">
                  <c:v>РИНЦ RSCI</c:v>
                </c:pt>
              </c:strCache>
            </c:strRef>
          </c:cat>
          <c:val>
            <c:numRef>
              <c:f>'[ОмГТУРИНЦ Артикулус WoS Sc 09 10.xlsx]ОмГТУ. Рейтинг в РИНЦ'!$B$8:$B$13</c:f>
              <c:numCache>
                <c:formatCode>General</c:formatCode>
                <c:ptCount val="6"/>
                <c:pt idx="0">
                  <c:v>3425</c:v>
                </c:pt>
                <c:pt idx="1">
                  <c:v>2958</c:v>
                </c:pt>
                <c:pt idx="2">
                  <c:v>221</c:v>
                </c:pt>
                <c:pt idx="3">
                  <c:v>125</c:v>
                </c:pt>
                <c:pt idx="4">
                  <c:v>566</c:v>
                </c:pt>
                <c:pt idx="5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43-477D-8FF2-DA7689337B6B}"/>
            </c:ext>
          </c:extLst>
        </c:ser>
        <c:ser>
          <c:idx val="1"/>
          <c:order val="1"/>
          <c:tx>
            <c:strRef>
              <c:f>'[ОмГТУРИНЦ Артикулус WoS Sc 09 10.xlsx]ОмГТУ. Рейтинг в РИНЦ'!$C$7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'[ОмГТУРИНЦ Артикулус WoS Sc 09 10.xlsx]ОмГТУ. Рейтинг в РИНЦ'!$A$8:$A$13</c:f>
              <c:strCache>
                <c:ptCount val="6"/>
                <c:pt idx="0">
                  <c:v>elibrary</c:v>
                </c:pt>
                <c:pt idx="1">
                  <c:v>РИНЦ</c:v>
                </c:pt>
                <c:pt idx="2">
                  <c:v>РИНЦ ядро</c:v>
                </c:pt>
                <c:pt idx="3">
                  <c:v>РИНЦ яд журн</c:v>
                </c:pt>
                <c:pt idx="4">
                  <c:v>РИНЦ ВАК</c:v>
                </c:pt>
                <c:pt idx="5">
                  <c:v>РИНЦ RSCI</c:v>
                </c:pt>
              </c:strCache>
            </c:strRef>
          </c:cat>
          <c:val>
            <c:numRef>
              <c:f>'[ОмГТУРИНЦ Артикулус WoS Sc 09 10.xlsx]ОмГТУ. Рейтинг в РИНЦ'!$C$8:$C$13</c:f>
              <c:numCache>
                <c:formatCode>General</c:formatCode>
                <c:ptCount val="6"/>
                <c:pt idx="0">
                  <c:v>4188</c:v>
                </c:pt>
                <c:pt idx="1">
                  <c:v>3283</c:v>
                </c:pt>
                <c:pt idx="2">
                  <c:v>345</c:v>
                </c:pt>
                <c:pt idx="3">
                  <c:v>144</c:v>
                </c:pt>
                <c:pt idx="4">
                  <c:v>440</c:v>
                </c:pt>
                <c:pt idx="5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43-477D-8FF2-DA7689337B6B}"/>
            </c:ext>
          </c:extLst>
        </c:ser>
        <c:ser>
          <c:idx val="2"/>
          <c:order val="2"/>
          <c:tx>
            <c:strRef>
              <c:f>'[ОмГТУРИНЦ Артикулус WoS Sc 09 10.xlsx]ОмГТУ. Рейтинг в РИНЦ'!$D$7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'[ОмГТУРИНЦ Артикулус WoS Sc 09 10.xlsx]ОмГТУ. Рейтинг в РИНЦ'!$A$8:$A$13</c:f>
              <c:strCache>
                <c:ptCount val="6"/>
                <c:pt idx="0">
                  <c:v>elibrary</c:v>
                </c:pt>
                <c:pt idx="1">
                  <c:v>РИНЦ</c:v>
                </c:pt>
                <c:pt idx="2">
                  <c:v>РИНЦ ядро</c:v>
                </c:pt>
                <c:pt idx="3">
                  <c:v>РИНЦ яд журн</c:v>
                </c:pt>
                <c:pt idx="4">
                  <c:v>РИНЦ ВАК</c:v>
                </c:pt>
                <c:pt idx="5">
                  <c:v>РИНЦ RSCI</c:v>
                </c:pt>
              </c:strCache>
            </c:strRef>
          </c:cat>
          <c:val>
            <c:numRef>
              <c:f>'[ОмГТУРИНЦ Артикулус WoS Sc 09 10.xlsx]ОмГТУ. Рейтинг в РИНЦ'!$D$8:$D$13</c:f>
              <c:numCache>
                <c:formatCode>General</c:formatCode>
                <c:ptCount val="6"/>
                <c:pt idx="0">
                  <c:v>3795</c:v>
                </c:pt>
                <c:pt idx="1">
                  <c:v>3091</c:v>
                </c:pt>
                <c:pt idx="2">
                  <c:v>369</c:v>
                </c:pt>
                <c:pt idx="3">
                  <c:v>163</c:v>
                </c:pt>
                <c:pt idx="4">
                  <c:v>604</c:v>
                </c:pt>
                <c:pt idx="5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43-477D-8FF2-DA7689337B6B}"/>
            </c:ext>
          </c:extLst>
        </c:ser>
        <c:ser>
          <c:idx val="3"/>
          <c:order val="3"/>
          <c:tx>
            <c:strRef>
              <c:f>'[ОмГТУРИНЦ Артикулус WoS Sc 09 10.xlsx]ОмГТУ. Рейтинг в РИНЦ'!$E$7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'[ОмГТУРИНЦ Артикулус WoS Sc 09 10.xlsx]ОмГТУ. Рейтинг в РИНЦ'!$A$8:$A$13</c:f>
              <c:strCache>
                <c:ptCount val="6"/>
                <c:pt idx="0">
                  <c:v>elibrary</c:v>
                </c:pt>
                <c:pt idx="1">
                  <c:v>РИНЦ</c:v>
                </c:pt>
                <c:pt idx="2">
                  <c:v>РИНЦ ядро</c:v>
                </c:pt>
                <c:pt idx="3">
                  <c:v>РИНЦ яд журн</c:v>
                </c:pt>
                <c:pt idx="4">
                  <c:v>РИНЦ ВАК</c:v>
                </c:pt>
                <c:pt idx="5">
                  <c:v>РИНЦ RSCI</c:v>
                </c:pt>
              </c:strCache>
            </c:strRef>
          </c:cat>
          <c:val>
            <c:numRef>
              <c:f>'[ОмГТУРИНЦ Артикулус WoS Sc 09 10.xlsx]ОмГТУ. Рейтинг в РИНЦ'!$E$8:$E$13</c:f>
              <c:numCache>
                <c:formatCode>General</c:formatCode>
                <c:ptCount val="6"/>
                <c:pt idx="0">
                  <c:v>3384</c:v>
                </c:pt>
                <c:pt idx="1">
                  <c:v>2923</c:v>
                </c:pt>
                <c:pt idx="2">
                  <c:v>478</c:v>
                </c:pt>
                <c:pt idx="3">
                  <c:v>169</c:v>
                </c:pt>
                <c:pt idx="4">
                  <c:v>619</c:v>
                </c:pt>
                <c:pt idx="5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D43-477D-8FF2-DA7689337B6B}"/>
            </c:ext>
          </c:extLst>
        </c:ser>
        <c:ser>
          <c:idx val="4"/>
          <c:order val="4"/>
          <c:tx>
            <c:strRef>
              <c:f>'[ОмГТУРИНЦ Артикулус WoS Sc 09 10.xlsx]ОмГТУ. Рейтинг в РИНЦ'!$F$7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'[ОмГТУРИНЦ Артикулус WoS Sc 09 10.xlsx]ОмГТУ. Рейтинг в РИНЦ'!$A$8:$A$13</c:f>
              <c:strCache>
                <c:ptCount val="6"/>
                <c:pt idx="0">
                  <c:v>elibrary</c:v>
                </c:pt>
                <c:pt idx="1">
                  <c:v>РИНЦ</c:v>
                </c:pt>
                <c:pt idx="2">
                  <c:v>РИНЦ ядро</c:v>
                </c:pt>
                <c:pt idx="3">
                  <c:v>РИНЦ яд журн</c:v>
                </c:pt>
                <c:pt idx="4">
                  <c:v>РИНЦ ВАК</c:v>
                </c:pt>
                <c:pt idx="5">
                  <c:v>РИНЦ RSCI</c:v>
                </c:pt>
              </c:strCache>
            </c:strRef>
          </c:cat>
          <c:val>
            <c:numRef>
              <c:f>'[ОмГТУРИНЦ Артикулус WoS Sc 09 10.xlsx]ОмГТУ. Рейтинг в РИНЦ'!$F$8:$F$13</c:f>
              <c:numCache>
                <c:formatCode>General</c:formatCode>
                <c:ptCount val="6"/>
                <c:pt idx="0">
                  <c:v>3637</c:v>
                </c:pt>
                <c:pt idx="1">
                  <c:v>3198</c:v>
                </c:pt>
                <c:pt idx="2">
                  <c:v>570</c:v>
                </c:pt>
                <c:pt idx="3">
                  <c:v>162</c:v>
                </c:pt>
                <c:pt idx="4">
                  <c:v>523</c:v>
                </c:pt>
                <c:pt idx="5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43-477D-8FF2-DA7689337B6B}"/>
            </c:ext>
          </c:extLst>
        </c:ser>
        <c:ser>
          <c:idx val="5"/>
          <c:order val="5"/>
          <c:tx>
            <c:strRef>
              <c:f>'[ОмГТУРИНЦ Артикулус WoS Sc 09 10.xlsx]ОмГТУ. Рейтинг в РИНЦ'!$G$7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'[ОмГТУРИНЦ Артикулус WoS Sc 09 10.xlsx]ОмГТУ. Рейтинг в РИНЦ'!$A$8:$A$13</c:f>
              <c:strCache>
                <c:ptCount val="6"/>
                <c:pt idx="0">
                  <c:v>elibrary</c:v>
                </c:pt>
                <c:pt idx="1">
                  <c:v>РИНЦ</c:v>
                </c:pt>
                <c:pt idx="2">
                  <c:v>РИНЦ ядро</c:v>
                </c:pt>
                <c:pt idx="3">
                  <c:v>РИНЦ яд журн</c:v>
                </c:pt>
                <c:pt idx="4">
                  <c:v>РИНЦ ВАК</c:v>
                </c:pt>
                <c:pt idx="5">
                  <c:v>РИНЦ RSCI</c:v>
                </c:pt>
              </c:strCache>
            </c:strRef>
          </c:cat>
          <c:val>
            <c:numRef>
              <c:f>'[ОмГТУРИНЦ Артикулус WoS Sc 09 10.xlsx]ОмГТУ. Рейтинг в РИНЦ'!$G$8:$G$13</c:f>
              <c:numCache>
                <c:formatCode>General</c:formatCode>
                <c:ptCount val="6"/>
                <c:pt idx="0">
                  <c:v>1394</c:v>
                </c:pt>
                <c:pt idx="1">
                  <c:v>1167</c:v>
                </c:pt>
                <c:pt idx="2">
                  <c:v>277</c:v>
                </c:pt>
                <c:pt idx="3">
                  <c:v>66</c:v>
                </c:pt>
                <c:pt idx="4">
                  <c:v>232</c:v>
                </c:pt>
                <c:pt idx="5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D43-477D-8FF2-DA7689337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73184"/>
        <c:axId val="75564928"/>
      </c:barChart>
      <c:catAx>
        <c:axId val="753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64928"/>
        <c:crosses val="autoZero"/>
        <c:auto val="1"/>
        <c:lblAlgn val="ctr"/>
        <c:lblOffset val="100"/>
        <c:noMultiLvlLbl val="0"/>
      </c:catAx>
      <c:valAx>
        <c:axId val="755649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373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'[ОмГТУРИНЦ Артикулус WoS Sc 09 10.xlsx]Open Access'!$A$2</c:f>
              <c:strCache>
                <c:ptCount val="1"/>
                <c:pt idx="0">
                  <c:v>Публикаций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cat>
            <c:strRef>
              <c:f>'[ОмГТУРИНЦ Артикулус WoS Sc 09 10.xlsx]Open Access'!$B$1:$E$1</c:f>
              <c:strCache>
                <c:ptCount val="4"/>
                <c:pt idx="0">
                  <c:v>Web of Science</c:v>
                </c:pt>
                <c:pt idx="1">
                  <c:v>Web of Science OA</c:v>
                </c:pt>
                <c:pt idx="2">
                  <c:v>Scopus</c:v>
                </c:pt>
                <c:pt idx="3">
                  <c:v>Scopus OA</c:v>
                </c:pt>
              </c:strCache>
            </c:strRef>
          </c:cat>
          <c:val>
            <c:numRef>
              <c:f>'[ОмГТУРИНЦ Артикулус WoS Sc 09 10.xlsx]Open Access'!$B$2:$E$2</c:f>
              <c:numCache>
                <c:formatCode>General</c:formatCode>
                <c:ptCount val="4"/>
                <c:pt idx="0">
                  <c:v>3748</c:v>
                </c:pt>
                <c:pt idx="1">
                  <c:v>1361</c:v>
                </c:pt>
                <c:pt idx="2">
                  <c:v>4061</c:v>
                </c:pt>
                <c:pt idx="3">
                  <c:v>1600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BF-4A46-AE03-835E76DCB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568256"/>
        <c:axId val="75570560"/>
      </c:barChart>
      <c:catAx>
        <c:axId val="75568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70560"/>
        <c:crosses val="autoZero"/>
        <c:auto val="1"/>
        <c:lblAlgn val="ctr"/>
        <c:lblOffset val="100"/>
        <c:noMultiLvlLbl val="0"/>
      </c:catAx>
      <c:valAx>
        <c:axId val="7557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68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6237B-1045-476D-9A11-C8191A26DC5E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D2CF7-E92F-4B1F-B2A6-D0265C3E0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99266-AD14-4DC8-B0C6-6F3DDF93711D}" type="datetime1">
              <a:rPr lang="ru-RU"/>
              <a:pPr>
                <a:defRPr/>
              </a:pPr>
              <a:t>13.10.2020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02DFA-AE2C-4EEB-B11F-1EEF4C3432A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060899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6B8E-B77F-4401-8621-5E4DD3348132}" type="datetime1">
              <a:rPr lang="ru-RU"/>
              <a:pPr>
                <a:defRPr/>
              </a:pPr>
              <a:t>13.10.2020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444BE-D25D-40C8-ADB9-385EB73B42D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05930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21645-3897-4A54-81F6-FD1CD617545D}" type="datetime1">
              <a:rPr lang="ru-RU"/>
              <a:pPr>
                <a:defRPr/>
              </a:pPr>
              <a:t>13.10.2020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D3F16-7368-46B8-9F9B-68668E17835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10129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25A60-2612-49DC-B6ED-0FA33AB0241C}" type="datetime1">
              <a:rPr lang="ru-RU"/>
              <a:pPr>
                <a:defRPr/>
              </a:pPr>
              <a:t>13.10.2020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86A8-E1A1-4A53-B33A-0AC17F9DDD8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21658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B204C-E19D-475C-BEE0-A16EB8BDC3A7}" type="datetime1">
              <a:rPr lang="ru-RU"/>
              <a:pPr>
                <a:defRPr/>
              </a:pPr>
              <a:t>13.10.2020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E703-5FA7-490F-9435-3E7AC7F031D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02444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27AD4-3FF6-4A07-9A0F-E0708189E38A}" type="datetime1">
              <a:rPr lang="ru-RU"/>
              <a:pPr>
                <a:defRPr/>
              </a:pPr>
              <a:t>13.10.2020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1E1E-6B12-456B-A2D6-727C3FF427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499082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B0620-3840-4D9B-9BB6-F94B097E4C15}" type="datetime1">
              <a:rPr lang="ru-RU"/>
              <a:pPr>
                <a:defRPr/>
              </a:pPr>
              <a:t>13.10.2020</a:t>
            </a:fld>
            <a:endParaRPr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B062-808E-428A-B93F-8B10C063C44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02441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4BF0-BCC7-42C9-9078-3198D7F65EE9}" type="datetime1">
              <a:rPr lang="ru-RU"/>
              <a:pPr>
                <a:defRPr/>
              </a:pPr>
              <a:t>13.10.2020</a:t>
            </a:fld>
            <a:endParaRPr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1C6D-7EEE-4A07-8E4E-201EBE22A1C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92975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7758-7BA5-4135-88DE-A04FC95F3CE1}" type="datetime1">
              <a:rPr lang="ru-RU"/>
              <a:pPr>
                <a:defRPr/>
              </a:pPr>
              <a:t>13.10.2020</a:t>
            </a:fld>
            <a:endParaRPr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EFF75-B1BD-491F-B31F-84D5FC0072B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323764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F41A7-67B9-486A-A4B9-3D75474B2518}" type="datetime1">
              <a:rPr lang="ru-RU"/>
              <a:pPr>
                <a:defRPr/>
              </a:pPr>
              <a:t>13.10.2020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564B9-C5EE-4E6E-BBCD-0FADD270C59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18291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0A106-BF2D-4219-AAAB-2AD41725B09F}" type="datetime1">
              <a:rPr lang="ru-RU"/>
              <a:pPr>
                <a:defRPr/>
              </a:pPr>
              <a:t>13.10.2020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208B-EA25-48BD-A90A-4F316EDB612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47196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A4CAED1A-C4DC-43ED-998A-D356512C74E5}" type="datetime1">
              <a:rPr lang="ru-RU"/>
              <a:pPr>
                <a:defRPr/>
              </a:pPr>
              <a:t>13.10.2020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4E0C4C40-093B-4F74-BC6B-D73B840682D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ru-RU" sz="4400" kern="1200">
          <a:solidFill>
            <a:srgbClr val="000000"/>
          </a:solidFill>
          <a:latin typeface="Calibri Light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lang="ru-RU" sz="2800" kern="1200">
          <a:solidFill>
            <a:srgbClr val="000000"/>
          </a:solidFill>
          <a:latin typeface="Calibri"/>
        </a:defRPr>
      </a:lvl1pPr>
      <a:lvl2pPr marL="685800" lvl="1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ru-RU" sz="2400" kern="1200">
          <a:solidFill>
            <a:srgbClr val="000000"/>
          </a:solidFill>
          <a:latin typeface="Calibri"/>
        </a:defRPr>
      </a:lvl2pPr>
      <a:lvl3pPr marL="1143000" lvl="2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ru-RU" sz="2000" kern="1200">
          <a:solidFill>
            <a:srgbClr val="000000"/>
          </a:solidFill>
          <a:latin typeface="Calibri"/>
        </a:defRPr>
      </a:lvl3pPr>
      <a:lvl4pPr marL="1600200" lvl="3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ru-RU" kern="1200">
          <a:solidFill>
            <a:srgbClr val="000000"/>
          </a:solidFill>
          <a:latin typeface="Calibri"/>
        </a:defRPr>
      </a:lvl4pPr>
      <a:lvl5pPr marL="2057400" lvl="4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ru-RU" kern="1200">
          <a:solidFill>
            <a:srgbClr val="000000"/>
          </a:solidFill>
          <a:latin typeface="Calibri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ru-RU" kern="1200">
          <a:solidFill>
            <a:srgbClr val="000000"/>
          </a:solidFill>
          <a:latin typeface="Calibri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ru-RU" kern="1200">
          <a:solidFill>
            <a:srgbClr val="000000"/>
          </a:solidFill>
          <a:latin typeface="Calibri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ru-RU" kern="1200">
          <a:solidFill>
            <a:srgbClr val="000000"/>
          </a:solidFill>
          <a:latin typeface="Calibri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ru-RU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library.ru/org_profile.asp?id=207" TargetMode="External"/><Relationship Id="rId13" Type="http://schemas.openxmlformats.org/officeDocument/2006/relationships/hyperlink" Target="https://elibrary.ru/org_profile.asp?id=5208" TargetMode="External"/><Relationship Id="rId3" Type="http://schemas.openxmlformats.org/officeDocument/2006/relationships/hyperlink" Target="https://elibrary.ru/org_profile.asp?id=502" TargetMode="External"/><Relationship Id="rId7" Type="http://schemas.openxmlformats.org/officeDocument/2006/relationships/hyperlink" Target="https://elibrary.ru/org_profile.asp?id=430" TargetMode="External"/><Relationship Id="rId12" Type="http://schemas.openxmlformats.org/officeDocument/2006/relationships/hyperlink" Target="https://elibrary.ru/org_profile.asp?id=365" TargetMode="External"/><Relationship Id="rId17" Type="http://schemas.openxmlformats.org/officeDocument/2006/relationships/hyperlink" Target="https://elibrary.ru/org_profile.asp?id=401" TargetMode="External"/><Relationship Id="rId2" Type="http://schemas.openxmlformats.org/officeDocument/2006/relationships/hyperlink" Target="https://elibrary.ru/org_profile.asp?id=1000" TargetMode="External"/><Relationship Id="rId16" Type="http://schemas.openxmlformats.org/officeDocument/2006/relationships/hyperlink" Target="https://elibrary.ru/org_profile.asp?id=80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ibrary.ru/org_profile.asp?id=351" TargetMode="External"/><Relationship Id="rId11" Type="http://schemas.openxmlformats.org/officeDocument/2006/relationships/hyperlink" Target="https://elibrary.ru/org_profile.asp?id=4785" TargetMode="External"/><Relationship Id="rId5" Type="http://schemas.openxmlformats.org/officeDocument/2006/relationships/hyperlink" Target="https://elibrary.ru/org_profile.asp?id=791" TargetMode="External"/><Relationship Id="rId15" Type="http://schemas.openxmlformats.org/officeDocument/2006/relationships/hyperlink" Target="https://elibrary.ru/org_profile.asp?id=1584" TargetMode="External"/><Relationship Id="rId10" Type="http://schemas.openxmlformats.org/officeDocument/2006/relationships/hyperlink" Target="https://elibrary.ru/org_profile.asp?id=258" TargetMode="External"/><Relationship Id="rId4" Type="http://schemas.openxmlformats.org/officeDocument/2006/relationships/hyperlink" Target="https://elibrary.ru/org_profile.asp?id=761" TargetMode="External"/><Relationship Id="rId9" Type="http://schemas.openxmlformats.org/officeDocument/2006/relationships/hyperlink" Target="https://elibrary.ru/org_profile.asp?id=1147" TargetMode="External"/><Relationship Id="rId14" Type="http://schemas.openxmlformats.org/officeDocument/2006/relationships/hyperlink" Target="https://elibrary.ru/org_profile.asp?id=781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library.ru/org_profile.asp?id=207" TargetMode="External"/><Relationship Id="rId13" Type="http://schemas.openxmlformats.org/officeDocument/2006/relationships/hyperlink" Target="https://elibrary.ru/org_profile.asp?id=5208" TargetMode="External"/><Relationship Id="rId18" Type="http://schemas.openxmlformats.org/officeDocument/2006/relationships/hyperlink" Target="https://elibrary.ru/org_profile.asp?id=7113" TargetMode="External"/><Relationship Id="rId3" Type="http://schemas.openxmlformats.org/officeDocument/2006/relationships/hyperlink" Target="https://elibrary.ru/org_profile.asp?id=502" TargetMode="External"/><Relationship Id="rId7" Type="http://schemas.openxmlformats.org/officeDocument/2006/relationships/hyperlink" Target="https://elibrary.ru/org_profile.asp?id=430" TargetMode="External"/><Relationship Id="rId12" Type="http://schemas.openxmlformats.org/officeDocument/2006/relationships/hyperlink" Target="https://elibrary.ru/org_profile.asp?id=365" TargetMode="External"/><Relationship Id="rId17" Type="http://schemas.openxmlformats.org/officeDocument/2006/relationships/hyperlink" Target="https://elibrary.ru/org_profile.asp?id=401" TargetMode="External"/><Relationship Id="rId2" Type="http://schemas.openxmlformats.org/officeDocument/2006/relationships/hyperlink" Target="https://elibrary.ru/org_profile.asp?id=1000" TargetMode="External"/><Relationship Id="rId16" Type="http://schemas.openxmlformats.org/officeDocument/2006/relationships/hyperlink" Target="https://elibrary.ru/org_profile.asp?id=808" TargetMode="External"/><Relationship Id="rId20" Type="http://schemas.openxmlformats.org/officeDocument/2006/relationships/hyperlink" Target="https://elibrary.ru/org_profile.asp?id=69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ibrary.ru/org_profile.asp?id=351" TargetMode="External"/><Relationship Id="rId11" Type="http://schemas.openxmlformats.org/officeDocument/2006/relationships/hyperlink" Target="https://elibrary.ru/org_profile.asp?id=4785" TargetMode="External"/><Relationship Id="rId5" Type="http://schemas.openxmlformats.org/officeDocument/2006/relationships/hyperlink" Target="https://elibrary.ru/org_profile.asp?id=791" TargetMode="External"/><Relationship Id="rId15" Type="http://schemas.openxmlformats.org/officeDocument/2006/relationships/hyperlink" Target="https://elibrary.ru/org_profile.asp?id=1584" TargetMode="External"/><Relationship Id="rId10" Type="http://schemas.openxmlformats.org/officeDocument/2006/relationships/hyperlink" Target="https://elibrary.ru/org_profile.asp?id=258" TargetMode="External"/><Relationship Id="rId19" Type="http://schemas.openxmlformats.org/officeDocument/2006/relationships/hyperlink" Target="https://elibrary.ru/org_profile.asp?id=4689" TargetMode="External"/><Relationship Id="rId4" Type="http://schemas.openxmlformats.org/officeDocument/2006/relationships/hyperlink" Target="https://elibrary.ru/org_profile.asp?id=761" TargetMode="External"/><Relationship Id="rId9" Type="http://schemas.openxmlformats.org/officeDocument/2006/relationships/hyperlink" Target="https://elibrary.ru/org_profile.asp?id=1147" TargetMode="External"/><Relationship Id="rId14" Type="http://schemas.openxmlformats.org/officeDocument/2006/relationships/hyperlink" Target="https://elibrary.ru/org_profile.asp?id=781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opscience.iop.org/issue/1742-6596/1441/1" TargetMode="External"/><Relationship Id="rId13" Type="http://schemas.openxmlformats.org/officeDocument/2006/relationships/hyperlink" Target="https://apps.webofknowledge.com/summary.do?product=WOS&amp;parentProduct=WOS&amp;search_mode=GeneralSearch&amp;qid=19&amp;SID=C2sBHoL6tNGzbguL1sL&amp;colName=WOS&amp;&amp;page=1&amp;action=changePageSize&amp;pageSize=50" TargetMode="External"/><Relationship Id="rId18" Type="http://schemas.openxmlformats.org/officeDocument/2006/relationships/hyperlink" Target="https://www.scopus.com/results/results.uri?numberOfFields=0&amp;src=s&amp;clickedLink=&amp;edit=&amp;editSaveSearch=&amp;origin=searchbasic&amp;authorTab=&amp;affiliationTab=&amp;advancedTab=&amp;scint=1&amp;menu=search&amp;tablin=&amp;searchterm1=Dynamics+of+Systems%2C+Mechanisms+and+Machines+2018&amp;fie" TargetMode="External"/><Relationship Id="rId26" Type="http://schemas.openxmlformats.org/officeDocument/2006/relationships/hyperlink" Target="https://iopscience.iop.org/volume/1742-6596/1260" TargetMode="External"/><Relationship Id="rId39" Type="http://schemas.openxmlformats.org/officeDocument/2006/relationships/hyperlink" Target="https://apps.webofknowledge.com/Search.do?product=WOS&amp;SID=C1QGkQdsUjGEfdeMqp2&amp;search_mode=GeneralSearch&amp;prID=6ff53d81-0bb5-48d6-b8ef-0764358ada32" TargetMode="External"/><Relationship Id="rId3" Type="http://schemas.openxmlformats.org/officeDocument/2006/relationships/hyperlink" Target="https://apps.webofknowledge.com/Search.do?product=WOS&amp;SID=C2sBHoL6tNGzbguL1sL&amp;search_mode=GeneralSearch&amp;prID=113110f7-d616-4e58-bbf2-fcdf5a094a68" TargetMode="External"/><Relationship Id="rId21" Type="http://schemas.openxmlformats.org/officeDocument/2006/relationships/hyperlink" Target="https://apps.webofknowledge.com/Search.do?product=WOS&amp;SID=F3iYeI1YXEVA5ZFcaKW&amp;search_mode=GeneralSearch&amp;prID=02165318-defb-405a-91af-d8c4e90854f3" TargetMode="External"/><Relationship Id="rId34" Type="http://schemas.openxmlformats.org/officeDocument/2006/relationships/hyperlink" Target="https://www.scopus.com/results/results.uri?sort=cp-f&amp;src=s&amp;st1=Oil+and+Gas+Engineering&amp;nlo=&amp;nlr=&amp;nls=&amp;sid=78e3691529d9eabccab5c9e5f8596429&amp;sot=b&amp;sdt=cl&amp;cluster=scopubyr%2c%222015%22%2ct&amp;sl=29&amp;s=CONF%28Oil+and+Gas+Engineering%29&amp;origin=resultslist&amp;zone=lef" TargetMode="External"/><Relationship Id="rId42" Type="http://schemas.openxmlformats.org/officeDocument/2006/relationships/hyperlink" Target="https://aip.scitation.org/toc/apc/2141/1?expanded=2141" TargetMode="External"/><Relationship Id="rId7" Type="http://schemas.openxmlformats.org/officeDocument/2006/relationships/hyperlink" Target="https://www.scopus.com/results/results.uri?sort=cp-f&amp;src=s&amp;st1=Applied+Mechanics+and+Systems+Dynamics&amp;nlo=&amp;nlr=&amp;nls=&amp;sid=0ca9d058607910ad569f8aa52980c23e&amp;sot=b&amp;sdt=cl&amp;cluster=scopubyr%2c%222019%22%2ct&amp;sl=82&amp;s=CONF%28Applied+Mechanics+and+Systems+Dynamics%25" TargetMode="External"/><Relationship Id="rId12" Type="http://schemas.openxmlformats.org/officeDocument/2006/relationships/hyperlink" Target="https://www.scopus.com/results/results.uri?numberOfFields=0&amp;src=s&amp;clickedLink=&amp;edit=&amp;editSaveSearch=&amp;origin=searchbasic&amp;authorTab=&amp;affiliationTab=&amp;advancedTab=&amp;scint=1&amp;menu=search&amp;tablin=&amp;searchterm1=Dynamics+of+Systems%2CMechanisms+and+Machines&amp;field1=CO" TargetMode="External"/><Relationship Id="rId17" Type="http://schemas.openxmlformats.org/officeDocument/2006/relationships/hyperlink" Target="https://apps.webofknowledge.com/Search.do?product=WOS&amp;SID=C2sBHoL6tNGzbguL1sL&amp;search_mode=GeneralSearch&amp;prID=e7c65b7c-991e-41dc-879c-3750857f6171" TargetMode="External"/><Relationship Id="rId25" Type="http://schemas.openxmlformats.org/officeDocument/2006/relationships/hyperlink" Target="https://www.scopus.com/results/results.uri?numberOfFields=0&amp;src=s&amp;clickedLink=&amp;edit=&amp;editSaveSearch=&amp;origin=searchbasic&amp;authorTab=&amp;affiliationTab=&amp;advancedTab=&amp;scint=1&amp;menu=search&amp;tablin=&amp;searchterm1=Mechanical+Science+and+Technology+Update&amp;field1=CONF&amp;da" TargetMode="External"/><Relationship Id="rId33" Type="http://schemas.openxmlformats.org/officeDocument/2006/relationships/hyperlink" Target="https://apps.webofknowledge.com/Search.do?product=WOS&amp;SID=F4oRER3feXHqqkgKTl7&amp;search_mode=GeneralSearch&amp;prID=f934e1ba-5f29-4557-a722-d5a491bccb43" TargetMode="External"/><Relationship Id="rId38" Type="http://schemas.openxmlformats.org/officeDocument/2006/relationships/hyperlink" Target="https://aip.scitation.org/toc/apc/1876/1?expanded=1876" TargetMode="External"/><Relationship Id="rId2" Type="http://schemas.openxmlformats.org/officeDocument/2006/relationships/hyperlink" Target="https://iopscience.iop.org/issue/1742-6596/944/1" TargetMode="External"/><Relationship Id="rId16" Type="http://schemas.openxmlformats.org/officeDocument/2006/relationships/hyperlink" Target="https://www.scopus.com/results/results.uri?sort=cp-f&amp;src=s&amp;st1=Dynamics+of+Systems%2cMechanisms+and+Machines&amp;nlo=&amp;nlr=&amp;nls=&amp;sid=2fa3ef83454596343153360038a35f31&amp;sot=b&amp;sdt=cl&amp;cluster=scoexactsrctitle%2c%2211th+International+IEEE+Scientific+And+Technical+Co" TargetMode="External"/><Relationship Id="rId20" Type="http://schemas.openxmlformats.org/officeDocument/2006/relationships/hyperlink" Target="https://iopscience.iop.org/issue/1742-6596/858/1" TargetMode="External"/><Relationship Id="rId29" Type="http://schemas.openxmlformats.org/officeDocument/2006/relationships/hyperlink" Target="https://iopscience.iop.org/issue/1742-6596/998/1" TargetMode="External"/><Relationship Id="rId41" Type="http://schemas.openxmlformats.org/officeDocument/2006/relationships/hyperlink" Target="https://aip.scitation.org/toc/apc/2007/1?expanded=200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s.webofknowledge.com/Search.do?product=WOS&amp;SID=C2sBHoL6tNGzbguL1sL&amp;search_mode=GeneralSearch&amp;prID=4bda1133-8681-4e5e-b84e-74ba76daff2d" TargetMode="External"/><Relationship Id="rId11" Type="http://schemas.openxmlformats.org/officeDocument/2006/relationships/hyperlink" Target="https://apps.webofknowledge.com/Search.do?product=WOS&amp;SID=F3iYeI1YXEVA5ZFcaKW&amp;search_mode=GeneralSearch&amp;prID=b3f1ba31-6a33-43fb-a6ca-41dde0702553" TargetMode="External"/><Relationship Id="rId24" Type="http://schemas.openxmlformats.org/officeDocument/2006/relationships/hyperlink" Target="https://apps.webofknowledge.com/Search.do?product=WOS&amp;SID=F3iYeI1YXEVA5ZFcaKW&amp;search_mode=GeneralSearch&amp;prID=4462bbec-71dd-49ba-8093-25a3af879940" TargetMode="External"/><Relationship Id="rId32" Type="http://schemas.openxmlformats.org/officeDocument/2006/relationships/hyperlink" Target="https://www.sciencedirect.com/journal/procedia-engineering/vol/113/suppl/C" TargetMode="External"/><Relationship Id="rId37" Type="http://schemas.openxmlformats.org/officeDocument/2006/relationships/hyperlink" Target="https://www.scopus.com/results/results.uri?sort=cp-f&amp;src=s&amp;st1=Oil+and+Gas+Engineering&amp;nlo=&amp;nlr=&amp;nls=&amp;sid=09816dc66e4f6dbe095eb3ae7ef5e8f0&amp;sot=b&amp;sdt=cl&amp;cluster=scopubyr%2c%222016%22%2ct&amp;sl=67&amp;s=CONF%28Oil+and+Gas+Engineering%29+AND+PUBYEAR+%3e+2014+AND+PU" TargetMode="External"/><Relationship Id="rId40" Type="http://schemas.openxmlformats.org/officeDocument/2006/relationships/hyperlink" Target="https://www.scopus.com/results/results.uri?sort=cp-f&amp;src=s&amp;st1=Oil+and+Gas+Engineering&amp;nlo=&amp;nlr=&amp;nls=&amp;sid=868c1d338108c02e4bde154fb5ccb2a4&amp;sot=b&amp;sdt=cl&amp;cluster=scopubyr%2c%222017%22%2ct&amp;sl=67&amp;s=CONF%28Oil+and+Gas+Engineering%29+AND+PUBYEAR+%3e+2014+AND+PU" TargetMode="External"/><Relationship Id="rId5" Type="http://schemas.openxmlformats.org/officeDocument/2006/relationships/hyperlink" Target="https://iopscience.iop.org/issue/1742-6596/1210/1" TargetMode="External"/><Relationship Id="rId15" Type="http://schemas.openxmlformats.org/officeDocument/2006/relationships/hyperlink" Target="https://apps.webofknowledge.com/Search.do?product=WOS&amp;SID=C2sBHoL6tNGzbguL1sL&amp;search_mode=GeneralSearch&amp;prID=a1d8f6dd-c7a6-4dc5-80a4-3ba8a4c77355" TargetMode="External"/><Relationship Id="rId23" Type="http://schemas.openxmlformats.org/officeDocument/2006/relationships/hyperlink" Target="https://iopscience.iop.org/issue/1742-6596/1050/1" TargetMode="External"/><Relationship Id="rId28" Type="http://schemas.openxmlformats.org/officeDocument/2006/relationships/hyperlink" Target="https://iopscience.iop.org/issue/1742-6596/1546/1" TargetMode="External"/><Relationship Id="rId36" Type="http://schemas.openxmlformats.org/officeDocument/2006/relationships/hyperlink" Target="https://apps.webofknowledge.com/Search.do?product=WOS&amp;SID=C1QGkQdsUjGEfdeMqp2&amp;search_mode=GeneralSearch&amp;prID=35c61268-7572-48fd-aa0a-1001156455c0" TargetMode="External"/><Relationship Id="rId10" Type="http://schemas.openxmlformats.org/officeDocument/2006/relationships/hyperlink" Target="https://ieeexplore.ieee.org/xpl/conhome/6990762/proceeding" TargetMode="External"/><Relationship Id="rId19" Type="http://schemas.openxmlformats.org/officeDocument/2006/relationships/hyperlink" Target="https://apps.webofknowledge.com/Search.do?product=WOS&amp;SID=F3iYeI1YXEVA5ZFcaKW&amp;search_mode=GeneralSearch&amp;prID=f0a11145-0594-43a5-b022-9d984e025254" TargetMode="External"/><Relationship Id="rId31" Type="http://schemas.openxmlformats.org/officeDocument/2006/relationships/hyperlink" Target="https://www.scopus.com/results/results.uri?numberOfFields=0&amp;src=s&amp;clickedLink=&amp;edit=&amp;editSaveSearch=&amp;origin=searchbasic&amp;authorTab=&amp;affiliationTab=&amp;advancedTab=&amp;scint=1&amp;menu=search&amp;tablin=&amp;searchterm1=Metrology%2C+Standardization%2C+Quality&amp;field1=CONF&amp;dat" TargetMode="External"/><Relationship Id="rId44" Type="http://schemas.openxmlformats.org/officeDocument/2006/relationships/hyperlink" Target="https://www.scopus.com/results/results.uri?numberOfFields=0&amp;src=s&amp;clickedLink=&amp;edit=&amp;editSaveSearch=&amp;origin=searchbasic&amp;authorTab=&amp;affiliationTab=&amp;advancedTab=&amp;scint=1&amp;menu=search&amp;tablin=&amp;searchterm1=Oil+and+Gas+Engineering+Conference%2C+OGE+2019&amp;field1=C" TargetMode="External"/><Relationship Id="rId4" Type="http://schemas.openxmlformats.org/officeDocument/2006/relationships/hyperlink" Target="https://www.scopus.com/results/results.uri?numberOfFields=0&amp;src=s&amp;clickedLink=&amp;edit=&amp;editSaveSearch=&amp;origin=searchbasic&amp;authorTab=&amp;affiliationTab=&amp;advancedTab=&amp;scint=1&amp;menu=search&amp;tablin=&amp;searchterm1=Applied+Mechanics+and+Systems+Dynamics&amp;field1=CONF&amp;date" TargetMode="External"/><Relationship Id="rId9" Type="http://schemas.openxmlformats.org/officeDocument/2006/relationships/hyperlink" Target="https://www.scopus.com/results/results.uri?numberOfFields=0&amp;src=s&amp;clickedLink=&amp;edit=&amp;editSaveSearch=&amp;origin=searchbasic&amp;authorTab=&amp;affiliationTab=&amp;advancedTab=&amp;scint=1&amp;menu=search&amp;tablin=&amp;searchterm1=Applied+Mechanics+and+Systems+Dynamics&amp;field1=CONF&amp;conn" TargetMode="External"/><Relationship Id="rId14" Type="http://schemas.openxmlformats.org/officeDocument/2006/relationships/hyperlink" Target="https://www.scopus.com/results/results.uri?sort=cp-f&amp;src=s&amp;st1=Dynamics+of+Systems%2cMechanisms+and+Machines&amp;nlo=&amp;nlr=&amp;nls=&amp;sid=cc2d6bc5242699bfdc658083590500b8&amp;sot=b&amp;sdt=cl&amp;cluster=scoexactsrctitle%2c%222016+Dynamics+Of+Systems+Mechanisms+And+Machines+Dy" TargetMode="External"/><Relationship Id="rId22" Type="http://schemas.openxmlformats.org/officeDocument/2006/relationships/hyperlink" Target="https://www.scopus.com/results/results.uri?sort=cp-f&amp;src=s&amp;st1=Mechanical+Science+and+Technology+Update&amp;nlo=&amp;nlr=&amp;nls=&amp;sid=2de845bb4aed3f5658aaa7f88f829698&amp;sot=b&amp;sdt=cl&amp;cluster=scopubyr%2c%222017%22%2ct&amp;sl=46&amp;s=CONF%28Mechanical+Science+and+Technology+Upd" TargetMode="External"/><Relationship Id="rId27" Type="http://schemas.openxmlformats.org/officeDocument/2006/relationships/hyperlink" Target="https://apps.webofknowledge.com/Search.do?product=WOS&amp;SID=E617pdBhwmkJQIaNjNt&amp;search_mode=GeneralSearch&amp;prID=4cfdea41-36f6-4a19-b1b6-f0d5fe7de417" TargetMode="External"/><Relationship Id="rId30" Type="http://schemas.openxmlformats.org/officeDocument/2006/relationships/hyperlink" Target="https://apps.webofknowledge.com/Search.do?product=WOS&amp;SID=F3iYeI1YXEVA5ZFcaKW&amp;search_mode=GeneralSearch&amp;prID=e7914eb9-55ca-4d69-8fce-17a2de3ee59c" TargetMode="External"/><Relationship Id="rId35" Type="http://schemas.openxmlformats.org/officeDocument/2006/relationships/hyperlink" Target="https://www.sciencedirect.com/journal/procedia-engineering/vol/152/suppl/C" TargetMode="External"/><Relationship Id="rId43" Type="http://schemas.openxmlformats.org/officeDocument/2006/relationships/hyperlink" Target="https://apps.webofknowledge.com/Search.do?product=WOS&amp;SID=C1QGkQdsUjGEfdeMqp2&amp;search_mode=GeneralSearch&amp;prID=13ee8caf-fcf5-4814-a907-2759da872b5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Научные коммуникации омского региона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Докладчик: </a:t>
            </a:r>
            <a:r>
              <a:rPr lang="ru-RU" dirty="0" err="1" smtClean="0"/>
              <a:t>Багаутдинова</a:t>
            </a:r>
            <a:r>
              <a:rPr lang="ru-RU" dirty="0" smtClean="0"/>
              <a:t> Раиса </a:t>
            </a:r>
            <a:r>
              <a:rPr lang="ru-RU" dirty="0" err="1" smtClean="0"/>
              <a:t>Хиссатовна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()информационно-аналитический отдел </a:t>
            </a:r>
            <a:r>
              <a:rPr lang="ru-RU" dirty="0" err="1" smtClean="0"/>
              <a:t>ОмГТУ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47821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191123"/>
              </p:ext>
            </p:extLst>
          </p:nvPr>
        </p:nvGraphicFramePr>
        <p:xfrm>
          <a:off x="1343472" y="332656"/>
          <a:ext cx="943304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249431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1" t="14623" r="39291" b="45373"/>
          <a:stretch/>
        </p:blipFill>
        <p:spPr bwMode="auto">
          <a:xfrm>
            <a:off x="1847528" y="692697"/>
            <a:ext cx="7848872" cy="548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69245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5148"/>
              </p:ext>
            </p:extLst>
          </p:nvPr>
        </p:nvGraphicFramePr>
        <p:xfrm>
          <a:off x="1055440" y="980728"/>
          <a:ext cx="101531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91710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87445"/>
              </p:ext>
            </p:extLst>
          </p:nvPr>
        </p:nvGraphicFramePr>
        <p:xfrm>
          <a:off x="551382" y="332658"/>
          <a:ext cx="11233249" cy="5979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682"/>
                <a:gridCol w="385689"/>
                <a:gridCol w="3235519"/>
                <a:gridCol w="819594"/>
                <a:gridCol w="878518"/>
                <a:gridCol w="835666"/>
                <a:gridCol w="691028"/>
                <a:gridCol w="899944"/>
                <a:gridCol w="755312"/>
                <a:gridCol w="755312"/>
                <a:gridCol w="685673"/>
                <a:gridCol w="755312"/>
              </a:tblGrid>
              <a:tr h="648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№ по КПБР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DN </a:t>
                      </a:r>
                      <a:r>
                        <a:rPr lang="ru-RU" sz="1400" u="none" strike="noStrike">
                          <a:effectLst/>
                        </a:rPr>
                        <a:t>кейсов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Рейтинг среди опорных (2015-2020) (ручной подсчет) на 19.09.2020. 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КПБР 2019</a:t>
                      </a:r>
                      <a:endParaRPr lang="ru-RU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РИНЦ Публик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РИНЦ Цитиров.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РИНЦ ядро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РИНЦ ядро цитир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Ринц ядро журн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RAEX 1000</a:t>
                      </a:r>
                      <a:endParaRPr lang="en-US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РИНЦ     </a:t>
                      </a:r>
                      <a:r>
                        <a:rPr lang="en-US" sz="1400" u="none" strike="noStrike">
                          <a:effectLst/>
                        </a:rPr>
                        <a:t>h</a:t>
                      </a:r>
                      <a:endParaRPr lang="en-US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РИНЦ ядро </a:t>
                      </a:r>
                      <a:r>
                        <a:rPr lang="en-US" sz="1400" u="none" strike="noStrike">
                          <a:effectLst/>
                        </a:rPr>
                        <a:t>h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286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39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2"/>
                        </a:rPr>
                        <a:t>Волгоградский государственный </a:t>
                      </a:r>
                      <a:r>
                        <a:rPr lang="ru-RU" sz="1400" u="none" strike="noStrike" dirty="0" err="1" smtClean="0">
                          <a:effectLst/>
                          <a:hlinkClick r:id="rId2"/>
                        </a:rPr>
                        <a:t>техн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700,87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22830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24149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2751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7307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1485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96/0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3"/>
                        </a:rPr>
                        <a:t>Самарский государственный </a:t>
                      </a:r>
                      <a:r>
                        <a:rPr lang="ru-RU" sz="1400" u="none" strike="noStrike" dirty="0" err="1" smtClean="0">
                          <a:effectLst/>
                          <a:hlinkClick r:id="rId3"/>
                        </a:rPr>
                        <a:t>техн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612,85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17045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15931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4985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1213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59/59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257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47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4"/>
                        </a:rPr>
                        <a:t>Донской государственный </a:t>
                      </a:r>
                      <a:r>
                        <a:rPr lang="ru-RU" sz="1400" u="none" strike="noStrike" dirty="0" smtClean="0">
                          <a:effectLst/>
                          <a:hlinkClick r:id="rId4"/>
                        </a:rPr>
                        <a:t>тех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599,33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32038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35120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2718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8584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1061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78/83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3906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5"/>
                        </a:rPr>
                        <a:t>Тюменский </a:t>
                      </a:r>
                      <a:r>
                        <a:rPr lang="ru-RU" sz="1400" u="none" strike="noStrike" dirty="0" smtClean="0">
                          <a:effectLst/>
                          <a:hlinkClick r:id="rId5"/>
                        </a:rPr>
                        <a:t>индустриальный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558,28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23751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24279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8295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837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71/77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361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6"/>
                        </a:rPr>
                        <a:t>Новосибирский государственный </a:t>
                      </a:r>
                      <a:r>
                        <a:rPr lang="ru-RU" sz="1400" u="none" strike="noStrike" dirty="0" smtClean="0">
                          <a:effectLst/>
                          <a:hlinkClick r:id="rId6"/>
                        </a:rPr>
                        <a:t>тех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534,77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22879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20305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4527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10961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2011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39/32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7"/>
                        </a:rPr>
                        <a:t>Уфимский государственный </a:t>
                      </a:r>
                      <a:r>
                        <a:rPr lang="ru-RU" sz="1400" u="none" strike="noStrike" dirty="0" err="1" smtClean="0">
                          <a:effectLst/>
                          <a:hlinkClick r:id="rId7"/>
                        </a:rPr>
                        <a:t>нефт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477,96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23445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34450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2399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7855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418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49/56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8"/>
                        </a:rPr>
                        <a:t>Тульский государственный </a:t>
                      </a:r>
                      <a:r>
                        <a:rPr lang="ru-RU" sz="1400" u="none" strike="noStrike" dirty="0" err="1" smtClean="0">
                          <a:effectLst/>
                          <a:hlinkClick r:id="rId8"/>
                        </a:rPr>
                        <a:t>уни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475,73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10634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17404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4949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1022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71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9"/>
                        </a:rPr>
                        <a:t>Воронежский государственный </a:t>
                      </a:r>
                      <a:r>
                        <a:rPr lang="ru-RU" sz="1400" u="none" strike="noStrike" dirty="0" err="1" smtClean="0">
                          <a:effectLst/>
                          <a:hlinkClick r:id="rId9"/>
                        </a:rPr>
                        <a:t>техн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451,96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17526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21606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4738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1087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82/92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10"/>
                        </a:rPr>
                        <a:t>Алтайский государственный </a:t>
                      </a:r>
                      <a:r>
                        <a:rPr lang="ru-RU" sz="1400" u="none" strike="noStrike" dirty="0" err="1" smtClean="0">
                          <a:effectLst/>
                          <a:hlinkClick r:id="rId10"/>
                        </a:rPr>
                        <a:t>униве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450,71</a:t>
                      </a:r>
                      <a:endParaRPr lang="ru-RU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16645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16213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7195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1643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44/50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433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11"/>
                        </a:rPr>
                        <a:t>Нижегородский государственный </a:t>
                      </a:r>
                      <a:r>
                        <a:rPr lang="ru-RU" sz="1400" u="none" strike="noStrike" dirty="0" err="1" smtClean="0">
                          <a:effectLst/>
                          <a:hlinkClick r:id="rId11"/>
                        </a:rPr>
                        <a:t>технич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440,09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9114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11399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5045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1302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94/72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12"/>
                        </a:rPr>
                        <a:t>Кемеровский государственный </a:t>
                      </a:r>
                      <a:r>
                        <a:rPr lang="ru-RU" sz="1400" u="none" strike="noStrike" dirty="0" err="1" smtClean="0">
                          <a:effectLst/>
                          <a:hlinkClick r:id="rId12"/>
                        </a:rPr>
                        <a:t>унив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423,45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14301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15856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5397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1562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428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13"/>
                        </a:rPr>
                        <a:t>Владимирский государственный </a:t>
                      </a:r>
                      <a:r>
                        <a:rPr lang="ru-RU" sz="1400" u="none" strike="noStrike" dirty="0" err="1" smtClean="0">
                          <a:effectLst/>
                          <a:hlinkClick r:id="rId13"/>
                        </a:rPr>
                        <a:t>унив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423,41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11801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6245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2280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891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14"/>
                        </a:rPr>
                        <a:t>Магнитогорский государственный </a:t>
                      </a:r>
                      <a:r>
                        <a:rPr lang="ru-RU" sz="1400" u="none" strike="noStrike" dirty="0" err="1" smtClean="0">
                          <a:effectLst/>
                          <a:hlinkClick r:id="rId14"/>
                        </a:rPr>
                        <a:t>техн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405,48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18161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28241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6872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1433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172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15"/>
                        </a:rPr>
                        <a:t>Орловский государственный </a:t>
                      </a:r>
                      <a:r>
                        <a:rPr lang="ru-RU" sz="1400" u="none" strike="noStrike" dirty="0" smtClean="0">
                          <a:effectLst/>
                          <a:hlinkClick r:id="rId15"/>
                        </a:rPr>
                        <a:t>университет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375,35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14029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415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16"/>
                        </a:rPr>
                        <a:t>Саратовский государственный </a:t>
                      </a:r>
                      <a:r>
                        <a:rPr lang="ru-RU" sz="1400" u="none" strike="noStrike" dirty="0" err="1" smtClean="0">
                          <a:effectLst/>
                          <a:hlinkClick r:id="rId16"/>
                        </a:rPr>
                        <a:t>техн</a:t>
                      </a:r>
                      <a:endParaRPr lang="ru-RU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335,55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15366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13670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4316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1096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  <a:tr h="2891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hlinkClick r:id="rId17"/>
                        </a:rPr>
                        <a:t>Омский государственный </a:t>
                      </a:r>
                      <a:r>
                        <a:rPr lang="ru-RU" sz="1400" u="none" strike="noStrike" dirty="0" err="1" smtClean="0">
                          <a:effectLst/>
                          <a:hlinkClick r:id="rId17"/>
                        </a:rPr>
                        <a:t>техн</a:t>
                      </a:r>
                      <a:endParaRPr lang="ru-RU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327,15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16529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12547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2268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4599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833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56</a:t>
                      </a:r>
                      <a:endParaRPr lang="ru-RU" sz="14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44</a:t>
                      </a:r>
                      <a:endParaRPr lang="ru-RU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6874" marR="6874" marT="687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87915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424" y="260648"/>
            <a:ext cx="107291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– качественный рост публикаций университету дает интеграция с академическими институтами;</a:t>
            </a:r>
          </a:p>
          <a:p>
            <a:r>
              <a:rPr lang="ru-RU" dirty="0"/>
              <a:t>– в top10 авторов в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и </a:t>
            </a:r>
            <a:r>
              <a:rPr lang="ru-RU" dirty="0" err="1"/>
              <a:t>Scopus</a:t>
            </a:r>
            <a:r>
              <a:rPr lang="ru-RU" dirty="0"/>
              <a:t> в основном представлены авторы по химическим наукам;</a:t>
            </a:r>
          </a:p>
          <a:p>
            <a:r>
              <a:rPr lang="ru-RU" dirty="0"/>
              <a:t>– основной рост публикационной активности ожидается за счет участия сотрудников университета в международных конференциях, труды которых индексируются в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</a:t>
            </a:r>
            <a:r>
              <a:rPr lang="ru-RU" dirty="0" err="1"/>
              <a:t>Core</a:t>
            </a:r>
            <a:r>
              <a:rPr lang="ru-RU" dirty="0"/>
              <a:t> </a:t>
            </a:r>
            <a:r>
              <a:rPr lang="ru-RU" dirty="0" err="1"/>
              <a:t>Collection</a:t>
            </a:r>
            <a:r>
              <a:rPr lang="ru-RU" dirty="0"/>
              <a:t>, </a:t>
            </a:r>
            <a:r>
              <a:rPr lang="ru-RU" dirty="0" err="1"/>
              <a:t>Scopus</a:t>
            </a:r>
            <a:r>
              <a:rPr lang="ru-RU" dirty="0"/>
              <a:t>;</a:t>
            </a:r>
          </a:p>
          <a:p>
            <a:r>
              <a:rPr lang="ru-RU" dirty="0"/>
              <a:t>– в top20 журналов </a:t>
            </a:r>
            <a:r>
              <a:rPr lang="ru-RU" dirty="0" err="1"/>
              <a:t>ОмГТУ</a:t>
            </a:r>
            <a:r>
              <a:rPr lang="ru-RU" dirty="0"/>
              <a:t> в РИНЦ представлены в основном </a:t>
            </a:r>
            <a:r>
              <a:rPr lang="ru-RU" dirty="0" err="1"/>
              <a:t>мультидисциплинарные</a:t>
            </a:r>
            <a:r>
              <a:rPr lang="ru-RU" dirty="0"/>
              <a:t> журналы; </a:t>
            </a:r>
          </a:p>
          <a:p>
            <a:r>
              <a:rPr lang="ru-RU" dirty="0"/>
              <a:t>– необходима ежегодная коррекция рейтинговой системы для стимулирования публикационной активности университета и его сотрудников; </a:t>
            </a:r>
          </a:p>
          <a:p>
            <a:r>
              <a:rPr lang="ru-RU" dirty="0"/>
              <a:t>– требовать обсуждения предварительных результатов, полученных при исполнении договоров на выполнение научно-исследовательских, опытно-конструкторских и технологических работ в </a:t>
            </a:r>
            <a:r>
              <a:rPr lang="ru-RU" dirty="0" err="1"/>
              <a:t>ОмГТУ</a:t>
            </a:r>
            <a:r>
              <a:rPr lang="ru-RU" dirty="0"/>
              <a:t>, на научно-техническом совете, на научных семинарах, конференциях университета; </a:t>
            </a:r>
          </a:p>
          <a:p>
            <a:r>
              <a:rPr lang="ru-RU" dirty="0"/>
              <a:t>– рассматривать научные мероприятия университета как первый этап вхождения в мировое информационное пространство для магистрантов, аспирантов, соискателей; </a:t>
            </a:r>
          </a:p>
          <a:p>
            <a:r>
              <a:rPr lang="ru-RU" dirty="0" smtClean="0"/>
              <a:t>–</a:t>
            </a:r>
            <a:r>
              <a:rPr lang="ru-RU" dirty="0"/>
              <a:t> в целях формирования точного поискового образа документа, обратить внимание авторов на выбор понятий, характеризующих содержание документа; выбор терминов индексирования для обозначения понятий; рекомендовать использование контролируемых словарей при подготовке к публикации статей и докладов; </a:t>
            </a:r>
          </a:p>
          <a:p>
            <a:r>
              <a:rPr lang="ru-RU" dirty="0"/>
              <a:t>– необходим инструмент аудита для измерения соответствия научных изданий университета с кодексом поведения и принципам наилучшей практики для редакторов научных журналов и </a:t>
            </a:r>
            <a:r>
              <a:rPr lang="ru-RU" dirty="0" smtClean="0"/>
              <a:t>книг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 smtClean="0"/>
              <a:t>– </a:t>
            </a:r>
            <a:r>
              <a:rPr lang="ru-RU" dirty="0"/>
              <a:t>связанные данные, информационное взаимодействие: в продвижении опубликованных результатов научной деятельности университета именно метаданные (например, данные библиографических ссылок) способствуют идентификации доступа к ним, их проверку и проверку конкретных </a:t>
            </a:r>
            <a:r>
              <a:rPr lang="ru-RU" dirty="0" smtClean="0"/>
              <a:t>данных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–  проблемы возникают вследствие  недостаточного библиографического контроля поставщиков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195060873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141277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3658584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64091"/>
              </p:ext>
            </p:extLst>
          </p:nvPr>
        </p:nvGraphicFramePr>
        <p:xfrm>
          <a:off x="695400" y="1268760"/>
          <a:ext cx="5184576" cy="4104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Лист" r:id="rId3" imgW="2400415" imgH="1609589" progId="Excel.Sheet.12">
                  <p:embed/>
                </p:oleObj>
              </mc:Choice>
              <mc:Fallback>
                <p:oleObj name="Лист" r:id="rId3" imgW="2400415" imgH="16095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400" y="1268760"/>
                        <a:ext cx="5184576" cy="4104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3518476"/>
              </p:ext>
            </p:extLst>
          </p:nvPr>
        </p:nvGraphicFramePr>
        <p:xfrm>
          <a:off x="6456040" y="1124744"/>
          <a:ext cx="4968552" cy="477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554819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664" y="620688"/>
            <a:ext cx="4631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Омские</a:t>
            </a:r>
            <a:r>
              <a:rPr lang="en-US" sz="2400" dirty="0"/>
              <a:t> </a:t>
            </a:r>
            <a:r>
              <a:rPr lang="en-US" sz="2400" dirty="0" err="1"/>
              <a:t>вузы</a:t>
            </a:r>
            <a:r>
              <a:rPr lang="en-US" sz="2400" dirty="0"/>
              <a:t> в БД Web of </a:t>
            </a:r>
            <a:r>
              <a:rPr lang="en-US" sz="2400" dirty="0" err="1" smtClean="0"/>
              <a:t>Sci</a:t>
            </a:r>
            <a:r>
              <a:rPr lang="ru-RU" sz="2400" dirty="0" smtClean="0"/>
              <a:t>е</a:t>
            </a:r>
            <a:r>
              <a:rPr lang="en-US" sz="2400" dirty="0" err="1" smtClean="0"/>
              <a:t>nce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5684" r="65200" b="73149"/>
          <a:stretch/>
        </p:blipFill>
        <p:spPr bwMode="auto">
          <a:xfrm>
            <a:off x="1559496" y="1905530"/>
            <a:ext cx="9111734" cy="346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35562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29462" r="56875" b="36989"/>
          <a:stretch/>
        </p:blipFill>
        <p:spPr bwMode="auto">
          <a:xfrm>
            <a:off x="911424" y="1040120"/>
            <a:ext cx="10254110" cy="460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51532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64112"/>
              </p:ext>
            </p:extLst>
          </p:nvPr>
        </p:nvGraphicFramePr>
        <p:xfrm>
          <a:off x="119335" y="9068"/>
          <a:ext cx="11809312" cy="6848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151"/>
                <a:gridCol w="405468"/>
                <a:gridCol w="3401444"/>
                <a:gridCol w="861627"/>
                <a:gridCol w="923571"/>
                <a:gridCol w="878518"/>
                <a:gridCol w="726465"/>
                <a:gridCol w="946099"/>
                <a:gridCol w="794044"/>
                <a:gridCol w="794044"/>
                <a:gridCol w="720837"/>
                <a:gridCol w="794044"/>
              </a:tblGrid>
              <a:tr h="547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№ по КПБР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DN </a:t>
                      </a:r>
                      <a:r>
                        <a:rPr lang="ru-RU" sz="1100" u="none" strike="noStrike">
                          <a:effectLst/>
                        </a:rPr>
                        <a:t>кейсов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Рейтинг среди опорных (2015-2020) (ручной подсчет) на 19.09.2020. Оригинальные и переводные версии объединены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КПБР 2019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РИНЦ Публик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РИНЦ Цитиров.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РИНЦ ядро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РИНЦ ядро цитир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Ринц ядро журн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RAEX 1000</a:t>
                      </a:r>
                      <a:endParaRPr lang="en-US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РИНЦ     </a:t>
                      </a:r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РИНЦ ядро </a:t>
                      </a:r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2"/>
                        </a:rPr>
                        <a:t>Волгоградский государственный технический университет (Волгоград)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700,87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22830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24149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7307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1485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96/0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3"/>
                        </a:rPr>
                        <a:t>Самарский государственный технический университет (Самара)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612,85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17045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15931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4985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1213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59/59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4"/>
                        </a:rPr>
                        <a:t>Донской государственный технический университет               (Ростов-на-Дону)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599,33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32038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35120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2718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8584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1061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78/83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292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5"/>
                        </a:rPr>
                        <a:t>Тюменский индустриальный университет (Тюмень)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558,28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23751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24279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8295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837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71/77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6"/>
                        </a:rPr>
                        <a:t>Новосибирский государственный технический университет (Новосибирск)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534,77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22879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20305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4527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10961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2011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39/32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7"/>
                        </a:rPr>
                        <a:t>Уфимский государственный нефтяной технический университет (Уфа)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477,96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23445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34450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418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49/56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225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8"/>
                        </a:rPr>
                        <a:t>Тульский государственный университет (Тула)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475,73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10634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17404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4949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1022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9"/>
                        </a:rPr>
                        <a:t>Воронежский государственный технический университет (Воронеж)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451,96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17526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21606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1087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82/92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225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10"/>
                        </a:rPr>
                        <a:t>Алтайский государственный университет (Барнаул)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450,71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16645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16213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7195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1643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44/50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11"/>
                        </a:rPr>
                        <a:t>Нижегородский государственный технический университет им. Р.Е. Алексеева (Нижний Новгород)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440,09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9114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11399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5045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1302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94/72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225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12"/>
                        </a:rPr>
                        <a:t>Кемеровский государственный университет (Кемерово)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423,45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14301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15856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5397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1562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13"/>
                        </a:rPr>
                        <a:t>Владимирский государственный университет им. А.Г. и Н.Г. Столетовых (Владимир)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423,41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11801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6245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891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14"/>
                        </a:rPr>
                        <a:t>Магнитогорский государственный технический университет им. Г.И. Носова (Магнитогорск)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405,48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18161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28241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6872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1433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172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15"/>
                        </a:rPr>
                        <a:t>Орловский государственный университет им. И.С. Тургенева (Орел)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375,35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14029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415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16"/>
                        </a:rPr>
                        <a:t>Саратовский государственный технический университет им. Гагарина Ю.А. (Саратов)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335,55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15366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13670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4316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1096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  <a:hlinkClick r:id="rId17"/>
                        </a:rPr>
                        <a:t>Омский государственный технический университет (Омск)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327,15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16529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12547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2268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4599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833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18"/>
                        </a:rPr>
                        <a:t>Белгородский государственный технологический университет им. В.Г. Шухова (Белгород)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313,64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20702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23514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342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52/52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292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19"/>
                        </a:rPr>
                        <a:t>Вятский государственный университет (Киров)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306,33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14208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10470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203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  <a:tr h="36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hlinkClick r:id="rId20"/>
                        </a:rPr>
                        <a:t>Сибирский государственный университет науки и технологий им. акад. М.Ф. Решетнева (Красноярск)</a:t>
                      </a:r>
                      <a:endParaRPr lang="ru-RU" sz="1100" b="0" i="0" u="none" strike="noStrike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256,41</a:t>
                      </a:r>
                      <a:endParaRPr lang="ru-RU" sz="11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16725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14729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8945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980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C202A7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0" marR="5710" marT="571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60436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32003"/>
              </p:ext>
            </p:extLst>
          </p:nvPr>
        </p:nvGraphicFramePr>
        <p:xfrm>
          <a:off x="623392" y="188640"/>
          <a:ext cx="11161241" cy="6525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0847"/>
                <a:gridCol w="924896"/>
                <a:gridCol w="1149870"/>
                <a:gridCol w="749915"/>
                <a:gridCol w="2980912"/>
                <a:gridCol w="899899"/>
                <a:gridCol w="874902"/>
              </a:tblGrid>
              <a:tr h="243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Научные мероприятия, проводимые в ОмГТУ, индексируемые в WoS, Scopus 2015-2020</a:t>
                      </a:r>
                      <a:endParaRPr lang="ru-RU" sz="12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Дата публ</a:t>
                      </a:r>
                      <a:endParaRPr lang="ru-RU" sz="12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Докладов</a:t>
                      </a:r>
                      <a:endParaRPr lang="ru-RU" sz="12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ОмГТУ</a:t>
                      </a:r>
                      <a:endParaRPr lang="ru-RU" sz="12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Издательство. Библиотека</a:t>
                      </a:r>
                      <a:endParaRPr lang="ru-RU" sz="12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Web of Science</a:t>
                      </a:r>
                      <a:endParaRPr lang="en-US" sz="12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Scopus</a:t>
                      </a:r>
                      <a:endParaRPr lang="en-US" sz="12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62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Applied Mechanics and Systems Dynamics 2017 nov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2"/>
                        </a:rPr>
                        <a:t>IoP Publishing. Journal of Physics: Conference Series 944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3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4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2432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Applied Mechanics and Systems Dynamics 2018 nov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5"/>
                        </a:rPr>
                        <a:t>IoP  Publishing. Journal of Physics: Conference Series 1210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6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7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2432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Applied Mechanics and Systems Dynamics 2019 nov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186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8"/>
                        </a:rPr>
                        <a:t>IoP  Publishing. Journal of Physics: Conference Series 1441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9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62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Applied Mechanics and Systems Dynamics 2020 nov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62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Dynamics of Systems, Mechanisms and Machines 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hlinkClick r:id="rId10"/>
                        </a:rPr>
                        <a:t> IEEE </a:t>
                      </a:r>
                      <a:r>
                        <a:rPr lang="en-US" sz="1200" u="none" strike="noStrike" dirty="0" err="1">
                          <a:effectLst/>
                          <a:hlinkClick r:id="rId10"/>
                        </a:rPr>
                        <a:t>Xplore</a:t>
                      </a:r>
                      <a:r>
                        <a:rPr lang="en-US" sz="1200" u="none" strike="noStrike" dirty="0">
                          <a:effectLst/>
                          <a:hlinkClick r:id="rId10"/>
                        </a:rPr>
                        <a:t> Digital Library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11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12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62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Dynamics of Systems, Mechanisms and Machines 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156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10"/>
                        </a:rPr>
                        <a:t> IEEE Xplore Digital Library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13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14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62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Dynamics of Systems, Mechanisms and Machines 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10"/>
                        </a:rPr>
                        <a:t> IEEE Xplore Digital Library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15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16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62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Dynamics of Systems, Mechanisms and Machines 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10"/>
                        </a:rPr>
                        <a:t> IEEE Xplore Digital Library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17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18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62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Dynamics of Systems, Mechanisms and Machines 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52</a:t>
                      </a:r>
                      <a:endParaRPr lang="ru-RU" sz="12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10"/>
                        </a:rPr>
                        <a:t> IEEE Xplore Digital Library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19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12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62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Dynamics of Systems, Mechanisms and Machines 2020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62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Mechanical Science and Technology Update 2017</a:t>
                      </a:r>
                      <a:endParaRPr lang="en-US" sz="1200" b="0" i="0" u="none" strike="noStrike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20"/>
                        </a:rPr>
                        <a:t>IoP  Publishing. Journal of Physics: Conference Series 858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21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22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2432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Mechanical Science and Technology Update 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23"/>
                        </a:rPr>
                        <a:t>IoP  Publishing. Journal of Physics: Conference Series 1050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24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25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2432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Mechanical Science and Technology Update 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26"/>
                        </a:rPr>
                        <a:t>IoP  Publishing. Journal of Physics: Conference Series 1260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27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25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2432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Mechanical Science and Technology Update 2020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28"/>
                        </a:rPr>
                        <a:t>IoP  Publishing. Journal of Physics: Conference Series 1546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25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62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Metrology, Standardization, Quality: Theory And Practice 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29"/>
                        </a:rPr>
                        <a:t>IoP  Publishing. Journal of Physics: Conference Series 998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3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31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62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Oil and gas engineering OGE 2015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32"/>
                        </a:rPr>
                        <a:t>Elsevier. Procedia Engineering 113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33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34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62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Oil and gas engineering OGE 2016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35"/>
                        </a:rPr>
                        <a:t>Elsevier. Procedia Engineering 152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36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37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2432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Oil and gas engineering OGE 2017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38"/>
                        </a:rPr>
                        <a:t>American Institute of Physics. AIP Conference Proceedings 1876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39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4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2432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Oil and gas engineering OGE 2018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41"/>
                        </a:rPr>
                        <a:t>American Institute of Physics. AIP Conference Proceedings 2007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2432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Oil and gas engineering OGE 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42"/>
                        </a:rPr>
                        <a:t>American Institute of Physics. AIP Conference Proceedings 2141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43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hlinkClick r:id="rId44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08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Oil and gas engineering OGE 2020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  <a:tr h="1081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SIBCON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10"/>
                        </a:rPr>
                        <a:t> IEEE Xplore Digital Library</a:t>
                      </a:r>
                      <a:endParaRPr lang="en-US" sz="12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05" marR="5405" marT="54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68520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5520" y="1052736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Договоры с издательствами </a:t>
            </a:r>
            <a:r>
              <a:rPr lang="en-US" sz="2400" dirty="0" smtClean="0"/>
              <a:t>IEEE, </a:t>
            </a:r>
            <a:r>
              <a:rPr lang="en-US" sz="2400" dirty="0" err="1" smtClean="0"/>
              <a:t>IoP</a:t>
            </a:r>
            <a:r>
              <a:rPr lang="en-US" sz="2400" dirty="0" smtClean="0"/>
              <a:t>, AIP.</a:t>
            </a:r>
            <a:endParaRPr lang="ru-RU" sz="2400" dirty="0"/>
          </a:p>
          <a:p>
            <a:r>
              <a:rPr lang="ru-RU" sz="2400" dirty="0" smtClean="0"/>
              <a:t>Всего принято статей 2481.</a:t>
            </a:r>
          </a:p>
          <a:p>
            <a:r>
              <a:rPr lang="ru-RU" sz="2400" dirty="0" smtClean="0"/>
              <a:t>Всего принято </a:t>
            </a:r>
            <a:r>
              <a:rPr lang="ru-RU" sz="2400" dirty="0" err="1" smtClean="0"/>
              <a:t>ОмГТУ</a:t>
            </a:r>
            <a:r>
              <a:rPr lang="ru-RU" sz="2400" dirty="0" smtClean="0"/>
              <a:t> 1167</a:t>
            </a:r>
            <a:r>
              <a:rPr lang="en-US" sz="2400" dirty="0" smtClean="0"/>
              <a:t>. 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96560742"/>
              </p:ext>
            </p:extLst>
          </p:nvPr>
        </p:nvGraphicFramePr>
        <p:xfrm>
          <a:off x="1919536" y="2492896"/>
          <a:ext cx="7920880" cy="364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18433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/>
          <a:lstStyle/>
          <a:p>
            <a:r>
              <a:rPr lang="ru-RU" dirty="0" smtClean="0"/>
              <a:t>РИНЦ.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664058"/>
              </p:ext>
            </p:extLst>
          </p:nvPr>
        </p:nvGraphicFramePr>
        <p:xfrm>
          <a:off x="983432" y="1340768"/>
          <a:ext cx="101531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791827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79606"/>
              </p:ext>
            </p:extLst>
          </p:nvPr>
        </p:nvGraphicFramePr>
        <p:xfrm>
          <a:off x="839416" y="1052736"/>
          <a:ext cx="10801199" cy="4680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5194"/>
                <a:gridCol w="1009128"/>
                <a:gridCol w="891788"/>
                <a:gridCol w="680576"/>
                <a:gridCol w="633640"/>
                <a:gridCol w="915256"/>
                <a:gridCol w="1103001"/>
                <a:gridCol w="727512"/>
                <a:gridCol w="1126470"/>
                <a:gridCol w="756846"/>
                <a:gridCol w="891788"/>
              </a:tblGrid>
              <a:tr h="1501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</a:rPr>
                        <a:t>ОмГТУ</a:t>
                      </a:r>
                      <a:r>
                        <a:rPr lang="ru-RU" sz="1600" u="none" strike="noStrike" dirty="0">
                          <a:effectLst/>
                        </a:rPr>
                        <a:t>.                           РИНЦ рейтинг.                           (2015-2019)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По числу публ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В заруб журн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Ядро РИНЦ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КБПР 2018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Число авторов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Автор          ядр РИНЦ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Цитир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Цитир ядр РИНЦ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Внешн цитир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h index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000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Среди всех </a:t>
                      </a:r>
                      <a:r>
                        <a:rPr lang="ru-RU" sz="1600" u="none" strike="noStrike" dirty="0" err="1">
                          <a:effectLst/>
                        </a:rPr>
                        <a:t>орг-ций</a:t>
                      </a:r>
                      <a:r>
                        <a:rPr lang="ru-RU" sz="1600" u="none" strike="noStrike" dirty="0">
                          <a:effectLst/>
                        </a:rPr>
                        <a:t> (2048)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134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137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148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494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0008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</a:t>
                      </a:r>
                      <a:r>
                        <a:rPr lang="ru-RU" sz="1600" u="none" strike="noStrike">
                          <a:effectLst/>
                        </a:rPr>
                        <a:t>реди вузов России (802)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88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Опорные (33)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22</a:t>
                      </a:r>
                      <a:endParaRPr lang="ru-RU" sz="16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88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Омские вузы (13)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35971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3 февраля 2017 го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 февраля 2017 года</Template>
  <TotalTime>1964</TotalTime>
  <Words>1401</Words>
  <Application>Microsoft Office PowerPoint</Application>
  <PresentationFormat>Произвольный</PresentationFormat>
  <Paragraphs>682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13 февраля 2017 года</vt:lpstr>
      <vt:lpstr>Microsoft Excel Worksheet</vt:lpstr>
      <vt:lpstr>Научные коммуникации омского региона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РИНЦ.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библиографической информации в произведении науки</dc:title>
  <dc:creator>biblioteka</dc:creator>
  <cp:lastModifiedBy>r_bagautdinova</cp:lastModifiedBy>
  <cp:revision>121</cp:revision>
  <dcterms:created xsi:type="dcterms:W3CDTF">2017-02-15T09:56:06Z</dcterms:created>
  <dcterms:modified xsi:type="dcterms:W3CDTF">2020-10-13T06:37:13Z</dcterms:modified>
</cp:coreProperties>
</file>